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51"/>
  </p:notesMasterIdLst>
  <p:handoutMasterIdLst>
    <p:handoutMasterId r:id="rId52"/>
  </p:handoutMasterIdLst>
  <p:sldIdLst>
    <p:sldId id="275" r:id="rId5"/>
    <p:sldId id="528" r:id="rId6"/>
    <p:sldId id="529" r:id="rId7"/>
    <p:sldId id="530" r:id="rId8"/>
    <p:sldId id="531" r:id="rId9"/>
    <p:sldId id="574" r:id="rId10"/>
    <p:sldId id="532" r:id="rId11"/>
    <p:sldId id="570" r:id="rId12"/>
    <p:sldId id="571" r:id="rId13"/>
    <p:sldId id="569" r:id="rId14"/>
    <p:sldId id="572" r:id="rId15"/>
    <p:sldId id="568" r:id="rId16"/>
    <p:sldId id="567" r:id="rId17"/>
    <p:sldId id="564" r:id="rId18"/>
    <p:sldId id="533" r:id="rId19"/>
    <p:sldId id="561" r:id="rId20"/>
    <p:sldId id="562" r:id="rId21"/>
    <p:sldId id="565" r:id="rId22"/>
    <p:sldId id="563" r:id="rId23"/>
    <p:sldId id="566" r:id="rId24"/>
    <p:sldId id="534" r:id="rId25"/>
    <p:sldId id="535" r:id="rId26"/>
    <p:sldId id="536" r:id="rId27"/>
    <p:sldId id="537" r:id="rId28"/>
    <p:sldId id="538" r:id="rId29"/>
    <p:sldId id="539" r:id="rId30"/>
    <p:sldId id="540" r:id="rId31"/>
    <p:sldId id="541" r:id="rId32"/>
    <p:sldId id="542" r:id="rId33"/>
    <p:sldId id="543" r:id="rId34"/>
    <p:sldId id="544" r:id="rId35"/>
    <p:sldId id="573" r:id="rId36"/>
    <p:sldId id="545" r:id="rId37"/>
    <p:sldId id="546" r:id="rId38"/>
    <p:sldId id="547" r:id="rId39"/>
    <p:sldId id="548" r:id="rId40"/>
    <p:sldId id="549" r:id="rId41"/>
    <p:sldId id="553" r:id="rId42"/>
    <p:sldId id="559" r:id="rId43"/>
    <p:sldId id="560" r:id="rId44"/>
    <p:sldId id="525" r:id="rId45"/>
    <p:sldId id="554" r:id="rId46"/>
    <p:sldId id="555" r:id="rId47"/>
    <p:sldId id="556" r:id="rId48"/>
    <p:sldId id="557" r:id="rId49"/>
    <p:sldId id="558" r:id="rId50"/>
  </p:sldIdLst>
  <p:sldSz cx="9144000" cy="6858000" type="screen4x3"/>
  <p:notesSz cx="9239250" cy="695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333">
          <p15:clr>
            <a:srgbClr val="A4A3A4"/>
          </p15:clr>
        </p15:guide>
        <p15:guide id="3" orient="horz" pos="2534">
          <p15:clr>
            <a:srgbClr val="A4A3A4"/>
          </p15:clr>
        </p15:guide>
        <p15:guide id="4" orient="horz" pos="2794">
          <p15:clr>
            <a:srgbClr val="A4A3A4"/>
          </p15:clr>
        </p15:guide>
        <p15:guide id="5" orient="horz" pos="3427">
          <p15:clr>
            <a:srgbClr val="A4A3A4"/>
          </p15:clr>
        </p15:guide>
        <p15:guide id="6" orient="horz" pos="901">
          <p15:clr>
            <a:srgbClr val="A4A3A4"/>
          </p15:clr>
        </p15:guide>
        <p15:guide id="7" orient="horz" pos="4090">
          <p15:clr>
            <a:srgbClr val="A4A3A4"/>
          </p15:clr>
        </p15:guide>
        <p15:guide id="8" orient="horz" pos="1498">
          <p15:clr>
            <a:srgbClr val="A4A3A4"/>
          </p15:clr>
        </p15:guide>
        <p15:guide id="9" orient="horz" pos="1123">
          <p15:clr>
            <a:srgbClr val="A4A3A4"/>
          </p15:clr>
        </p15:guide>
        <p15:guide id="10" orient="horz" pos="864">
          <p15:clr>
            <a:srgbClr val="A4A3A4"/>
          </p15:clr>
        </p15:guide>
        <p15:guide id="11" orient="horz" pos="4042">
          <p15:clr>
            <a:srgbClr val="A4A3A4"/>
          </p15:clr>
        </p15:guide>
        <p15:guide id="12" pos="288">
          <p15:clr>
            <a:srgbClr val="A4A3A4"/>
          </p15:clr>
        </p15:guide>
        <p15:guide id="13" pos="5472">
          <p15:clr>
            <a:srgbClr val="A4A3A4"/>
          </p15:clr>
        </p15:guide>
        <p15:guide id="14" pos="2765">
          <p15:clr>
            <a:srgbClr val="A4A3A4"/>
          </p15:clr>
        </p15:guide>
        <p15:guide id="15" pos="2995">
          <p15:clr>
            <a:srgbClr val="A4A3A4"/>
          </p15:clr>
        </p15:guide>
        <p15:guide id="16" pos="1901">
          <p15:clr>
            <a:srgbClr val="A4A3A4"/>
          </p15:clr>
        </p15:guide>
        <p15:guide id="17" pos="2074">
          <p15:clr>
            <a:srgbClr val="A4A3A4"/>
          </p15:clr>
        </p15:guide>
        <p15:guide id="18" pos="3686">
          <p15:clr>
            <a:srgbClr val="A4A3A4"/>
          </p15:clr>
        </p15:guide>
        <p15:guide id="19" pos="3859">
          <p15:clr>
            <a:srgbClr val="A4A3A4"/>
          </p15:clr>
        </p15:guide>
        <p15:guide id="20" pos="1642">
          <p15:clr>
            <a:srgbClr val="A4A3A4"/>
          </p15:clr>
        </p15:guide>
        <p15:guide id="21" pos="4340">
          <p15:clr>
            <a:srgbClr val="A4A3A4"/>
          </p15:clr>
        </p15:guide>
        <p15:guide id="22" pos="4118">
          <p15:clr>
            <a:srgbClr val="A4A3A4"/>
          </p15:clr>
        </p15:guide>
        <p15:guide id="23" pos="1411">
          <p15:clr>
            <a:srgbClr val="A4A3A4"/>
          </p15:clr>
        </p15:guide>
      </p15:sldGuideLst>
    </p:ext>
    <p:ext uri="{2D200454-40CA-4A62-9FC3-DE9A4176ACB9}">
      <p15:notesGuideLst xmlns:p15="http://schemas.microsoft.com/office/powerpoint/2012/main">
        <p15:guide id="1" orient="horz" pos="2190" userDrawn="1">
          <p15:clr>
            <a:srgbClr val="A4A3A4"/>
          </p15:clr>
        </p15:guide>
        <p15:guide id="2" pos="291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D54"/>
    <a:srgbClr val="FFFFFF"/>
    <a:srgbClr val="141738"/>
    <a:srgbClr val="A9A9A9"/>
    <a:srgbClr val="DEE1E6"/>
    <a:srgbClr val="B0B0B0"/>
    <a:srgbClr val="999999"/>
    <a:srgbClr val="8C8C8C"/>
    <a:srgbClr val="DECF9A"/>
    <a:srgbClr val="35A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2"/>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2"/>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94" autoAdjust="0"/>
    <p:restoredTop sz="92890" autoAdjust="0"/>
  </p:normalViewPr>
  <p:slideViewPr>
    <p:cSldViewPr>
      <p:cViewPr varScale="1">
        <p:scale>
          <a:sx n="114" d="100"/>
          <a:sy n="114" d="100"/>
        </p:scale>
        <p:origin x="1734" y="108"/>
      </p:cViewPr>
      <p:guideLst>
        <p:guide orient="horz" pos="3053"/>
        <p:guide orient="horz" pos="2333"/>
        <p:guide orient="horz" pos="2534"/>
        <p:guide orient="horz" pos="2794"/>
        <p:guide orient="horz" pos="3427"/>
        <p:guide orient="horz" pos="901"/>
        <p:guide orient="horz" pos="4090"/>
        <p:guide orient="horz" pos="1498"/>
        <p:guide orient="horz" pos="1123"/>
        <p:guide orient="horz" pos="864"/>
        <p:guide orient="horz" pos="4042"/>
        <p:guide pos="288"/>
        <p:guide pos="5472"/>
        <p:guide pos="2765"/>
        <p:guide pos="2995"/>
        <p:guide pos="1901"/>
        <p:guide pos="2074"/>
        <p:guide pos="3686"/>
        <p:guide pos="3859"/>
        <p:guide pos="1642"/>
        <p:guide pos="4340"/>
        <p:guide pos="4118"/>
        <p:guide pos="1411"/>
      </p:guideLst>
    </p:cSldViewPr>
  </p:slideViewPr>
  <p:notesTextViewPr>
    <p:cViewPr>
      <p:scale>
        <a:sx n="50" d="100"/>
        <a:sy n="50" d="100"/>
      </p:scale>
      <p:origin x="0" y="0"/>
    </p:cViewPr>
  </p:notesTextViewPr>
  <p:sorterViewPr>
    <p:cViewPr>
      <p:scale>
        <a:sx n="200" d="100"/>
        <a:sy n="200" d="100"/>
      </p:scale>
      <p:origin x="0" y="30"/>
    </p:cViewPr>
  </p:sorterViewPr>
  <p:notesViewPr>
    <p:cSldViewPr showGuides="1">
      <p:cViewPr varScale="1">
        <p:scale>
          <a:sx n="83" d="100"/>
          <a:sy n="83" d="100"/>
        </p:scale>
        <p:origin x="-1872" y="-84"/>
      </p:cViewPr>
      <p:guideLst>
        <p:guide orient="horz" pos="2190"/>
        <p:guide pos="2911"/>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5" y="6"/>
            <a:ext cx="4004513" cy="347783"/>
          </a:xfrm>
          <a:prstGeom prst="rect">
            <a:avLst/>
          </a:prstGeom>
        </p:spPr>
        <p:txBody>
          <a:bodyPr vert="horz" lIns="89424" tIns="44713" rIns="89424" bIns="44713" rtlCol="0"/>
          <a:lstStyle>
            <a:lvl1pPr algn="l">
              <a:defRPr sz="1100"/>
            </a:lvl1pPr>
          </a:lstStyle>
          <a:p>
            <a:endParaRPr lang="en-US"/>
          </a:p>
        </p:txBody>
      </p:sp>
      <p:sp>
        <p:nvSpPr>
          <p:cNvPr id="3" name="Date Placeholder 2"/>
          <p:cNvSpPr>
            <a:spLocks noGrp="1"/>
          </p:cNvSpPr>
          <p:nvPr>
            <p:ph type="dt" sz="quarter" idx="1"/>
          </p:nvPr>
        </p:nvSpPr>
        <p:spPr>
          <a:xfrm>
            <a:off x="5232659" y="6"/>
            <a:ext cx="4004513" cy="347783"/>
          </a:xfrm>
          <a:prstGeom prst="rect">
            <a:avLst/>
          </a:prstGeom>
        </p:spPr>
        <p:txBody>
          <a:bodyPr vert="horz" lIns="89424" tIns="44713" rIns="89424" bIns="44713" rtlCol="0"/>
          <a:lstStyle>
            <a:lvl1pPr algn="r">
              <a:defRPr sz="1100"/>
            </a:lvl1pPr>
          </a:lstStyle>
          <a:p>
            <a:fld id="{F779A121-15AD-4015-A097-E46565FA9CD6}" type="datetimeFigureOut">
              <a:rPr lang="en-US" smtClean="0"/>
              <a:t>4/13/2024</a:t>
            </a:fld>
            <a:endParaRPr lang="en-US"/>
          </a:p>
        </p:txBody>
      </p:sp>
      <p:sp>
        <p:nvSpPr>
          <p:cNvPr id="4" name="Footer Placeholder 3"/>
          <p:cNvSpPr>
            <a:spLocks noGrp="1"/>
          </p:cNvSpPr>
          <p:nvPr>
            <p:ph type="ftr" sz="quarter" idx="2"/>
          </p:nvPr>
        </p:nvSpPr>
        <p:spPr>
          <a:xfrm>
            <a:off x="15" y="6604276"/>
            <a:ext cx="4004513" cy="347783"/>
          </a:xfrm>
          <a:prstGeom prst="rect">
            <a:avLst/>
          </a:prstGeom>
        </p:spPr>
        <p:txBody>
          <a:bodyPr vert="horz" lIns="89424" tIns="44713" rIns="89424" bIns="44713" rtlCol="0" anchor="b"/>
          <a:lstStyle>
            <a:lvl1pPr algn="l">
              <a:defRPr sz="1100"/>
            </a:lvl1pPr>
          </a:lstStyle>
          <a:p>
            <a:endParaRPr lang="en-US"/>
          </a:p>
        </p:txBody>
      </p:sp>
      <p:sp>
        <p:nvSpPr>
          <p:cNvPr id="5" name="Slide Number Placeholder 4"/>
          <p:cNvSpPr>
            <a:spLocks noGrp="1"/>
          </p:cNvSpPr>
          <p:nvPr>
            <p:ph type="sldNum" sz="quarter" idx="3"/>
          </p:nvPr>
        </p:nvSpPr>
        <p:spPr>
          <a:xfrm>
            <a:off x="5232659" y="6604276"/>
            <a:ext cx="4004513" cy="347783"/>
          </a:xfrm>
          <a:prstGeom prst="rect">
            <a:avLst/>
          </a:prstGeom>
        </p:spPr>
        <p:txBody>
          <a:bodyPr vert="horz" lIns="89424" tIns="44713" rIns="89424" bIns="44713" rtlCol="0" anchor="b"/>
          <a:lstStyle>
            <a:lvl1pPr algn="r">
              <a:defRPr sz="1100"/>
            </a:lvl1pPr>
          </a:lstStyle>
          <a:p>
            <a:fld id="{D50F3211-BAE5-4D37-8CBA-FA143A9CD83B}" type="slidenum">
              <a:rPr lang="en-US" smtClean="0"/>
              <a:t>‹#›</a:t>
            </a:fld>
            <a:endParaRPr lang="en-US"/>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 y="3"/>
            <a:ext cx="4003675" cy="347663"/>
          </a:xfrm>
          <a:prstGeom prst="rect">
            <a:avLst/>
          </a:prstGeom>
        </p:spPr>
        <p:txBody>
          <a:bodyPr vert="horz" lIns="90785" tIns="45391" rIns="90785" bIns="45391" rtlCol="0"/>
          <a:lstStyle>
            <a:lvl1pPr algn="l">
              <a:defRPr sz="1100"/>
            </a:lvl1pPr>
          </a:lstStyle>
          <a:p>
            <a:endParaRPr lang="en-US"/>
          </a:p>
        </p:txBody>
      </p:sp>
      <p:sp>
        <p:nvSpPr>
          <p:cNvPr id="3" name="Date Placeholder 2"/>
          <p:cNvSpPr>
            <a:spLocks noGrp="1"/>
          </p:cNvSpPr>
          <p:nvPr>
            <p:ph type="dt" idx="1"/>
          </p:nvPr>
        </p:nvSpPr>
        <p:spPr>
          <a:xfrm>
            <a:off x="5233450" y="3"/>
            <a:ext cx="4003675" cy="347663"/>
          </a:xfrm>
          <a:prstGeom prst="rect">
            <a:avLst/>
          </a:prstGeom>
        </p:spPr>
        <p:txBody>
          <a:bodyPr vert="horz" lIns="90785" tIns="45391" rIns="90785" bIns="45391" rtlCol="0"/>
          <a:lstStyle>
            <a:lvl1pPr algn="r">
              <a:defRPr sz="1100"/>
            </a:lvl1pPr>
          </a:lstStyle>
          <a:p>
            <a:fld id="{60B08DE8-51B9-4DE8-800F-61BCDCB92578}" type="datetimeFigureOut">
              <a:rPr lang="en-US" smtClean="0"/>
              <a:t>4/13/2024</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0785" tIns="45391" rIns="90785" bIns="45391" rtlCol="0" anchor="ctr"/>
          <a:lstStyle/>
          <a:p>
            <a:endParaRPr lang="en-US"/>
          </a:p>
        </p:txBody>
      </p:sp>
      <p:sp>
        <p:nvSpPr>
          <p:cNvPr id="5" name="Notes Placeholder 4"/>
          <p:cNvSpPr>
            <a:spLocks noGrp="1"/>
          </p:cNvSpPr>
          <p:nvPr>
            <p:ph type="body" sz="quarter" idx="3"/>
          </p:nvPr>
        </p:nvSpPr>
        <p:spPr>
          <a:xfrm>
            <a:off x="923933" y="3302795"/>
            <a:ext cx="7391399" cy="3128962"/>
          </a:xfrm>
          <a:prstGeom prst="rect">
            <a:avLst/>
          </a:prstGeom>
        </p:spPr>
        <p:txBody>
          <a:bodyPr vert="horz" lIns="90785" tIns="45391" rIns="90785" bIns="4539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9" y="6604382"/>
            <a:ext cx="4003675" cy="347663"/>
          </a:xfrm>
          <a:prstGeom prst="rect">
            <a:avLst/>
          </a:prstGeom>
        </p:spPr>
        <p:txBody>
          <a:bodyPr vert="horz" lIns="90785" tIns="45391" rIns="90785" bIns="45391" rtlCol="0" anchor="b"/>
          <a:lstStyle>
            <a:lvl1pPr algn="l">
              <a:defRPr sz="1100"/>
            </a:lvl1pPr>
          </a:lstStyle>
          <a:p>
            <a:r>
              <a:rPr lang="en-US" dirty="0"/>
              <a:t>Confidential</a:t>
            </a:r>
          </a:p>
        </p:txBody>
      </p:sp>
      <p:sp>
        <p:nvSpPr>
          <p:cNvPr id="7" name="Slide Number Placeholder 6"/>
          <p:cNvSpPr>
            <a:spLocks noGrp="1"/>
          </p:cNvSpPr>
          <p:nvPr>
            <p:ph type="sldNum" sz="quarter" idx="5"/>
          </p:nvPr>
        </p:nvSpPr>
        <p:spPr>
          <a:xfrm>
            <a:off x="5233450" y="6604382"/>
            <a:ext cx="4003675" cy="347663"/>
          </a:xfrm>
          <a:prstGeom prst="rect">
            <a:avLst/>
          </a:prstGeom>
        </p:spPr>
        <p:txBody>
          <a:bodyPr vert="horz" lIns="90785" tIns="45391" rIns="90785" bIns="45391"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_Titl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57200" y="3575304"/>
            <a:ext cx="8138160" cy="1133856"/>
          </a:xfrm>
        </p:spPr>
        <p:txBody>
          <a:bodyPr tIns="45720" rIns="82296" bIns="45720" anchor="b" anchorCtr="0"/>
          <a:lstStyle>
            <a:lvl1pPr>
              <a:lnSpc>
                <a:spcPct val="100000"/>
              </a:lnSpc>
              <a:spcBef>
                <a:spcPts val="0"/>
              </a:spcBef>
              <a:defRPr sz="30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57200" y="4882896"/>
            <a:ext cx="8138160" cy="612648"/>
          </a:xfrm>
        </p:spPr>
        <p:txBody>
          <a:bodyPr/>
          <a:lstStyle>
            <a:lvl1pPr>
              <a:spcBef>
                <a:spcPts val="200"/>
              </a:spcBef>
              <a:defRPr sz="1800"/>
            </a:lvl1pPr>
          </a:lstStyle>
          <a:p>
            <a:pPr lvl="0"/>
            <a:r>
              <a:rPr lang="en-US" dirty="0"/>
              <a:t>Presenter (s) Name</a:t>
            </a:r>
            <a:br>
              <a:rPr lang="en-US" dirty="0"/>
            </a:br>
            <a:r>
              <a:rPr lang="en-US" dirty="0"/>
              <a:t>Date</a:t>
            </a:r>
          </a:p>
        </p:txBody>
      </p:sp>
    </p:spTree>
    <p:extLst>
      <p:ext uri="{BB962C8B-B14F-4D97-AF65-F5344CB8AC3E}">
        <p14:creationId xmlns:p14="http://schemas.microsoft.com/office/powerpoint/2010/main" val="12962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320088"/>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dirty="0"/>
              <a:t>Optional Speaker Name or Subtitle</a:t>
            </a:r>
          </a:p>
        </p:txBody>
      </p:sp>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921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Color Palette RGB Breakdowns</a:t>
            </a:r>
          </a:p>
        </p:txBody>
      </p:sp>
      <p:sp>
        <p:nvSpPr>
          <p:cNvPr id="4" name="Rectangle 10"/>
          <p:cNvSpPr>
            <a:spLocks noChangeArrowheads="1"/>
          </p:cNvSpPr>
          <p:nvPr userDrawn="1"/>
        </p:nvSpPr>
        <p:spPr bwMode="gray">
          <a:xfrm>
            <a:off x="452712" y="1554163"/>
            <a:ext cx="7831943" cy="215444"/>
          </a:xfrm>
          <a:prstGeom prst="rect">
            <a:avLst/>
          </a:prstGeom>
          <a:noFill/>
          <a:ln w="9525">
            <a:noFill/>
            <a:miter lim="800000"/>
            <a:headEnd/>
            <a:tailEnd/>
          </a:ln>
          <a:effectLst/>
        </p:spPr>
        <p:txBody>
          <a:bodyPr wrap="square" lIns="0" tIns="0" rIns="0" bIns="0">
            <a:spAutoFit/>
          </a:bodyPr>
          <a:lstStyle/>
          <a:p>
            <a:r>
              <a:rPr lang="en-US" altLang="en-US" sz="1400" b="1" dirty="0">
                <a:cs typeface="Arial" pitchFamily="34" charset="0"/>
              </a:rPr>
              <a:t>PRIMARY COLORS</a:t>
            </a:r>
          </a:p>
        </p:txBody>
      </p:sp>
      <p:sp>
        <p:nvSpPr>
          <p:cNvPr id="5" name="Rectangle 66"/>
          <p:cNvSpPr>
            <a:spLocks noChangeArrowheads="1"/>
          </p:cNvSpPr>
          <p:nvPr userDrawn="1"/>
        </p:nvSpPr>
        <p:spPr bwMode="gray">
          <a:xfrm>
            <a:off x="452712" y="3055733"/>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CHART COLORS</a:t>
            </a:r>
          </a:p>
        </p:txBody>
      </p:sp>
      <p:sp>
        <p:nvSpPr>
          <p:cNvPr id="6" name="Rectangle 77"/>
          <p:cNvSpPr>
            <a:spLocks noChangeArrowheads="1"/>
          </p:cNvSpPr>
          <p:nvPr userDrawn="1"/>
        </p:nvSpPr>
        <p:spPr bwMode="gray">
          <a:xfrm>
            <a:off x="5567764" y="4881759"/>
            <a:ext cx="445404" cy="234472"/>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endParaRPr lang="en-US" altLang="en-US" sz="800" dirty="0">
              <a:solidFill>
                <a:srgbClr val="000000"/>
              </a:solidFill>
            </a:endParaRPr>
          </a:p>
        </p:txBody>
      </p:sp>
      <p:sp>
        <p:nvSpPr>
          <p:cNvPr id="7" name="Rectangle 66"/>
          <p:cNvSpPr>
            <a:spLocks noChangeArrowheads="1"/>
          </p:cNvSpPr>
          <p:nvPr userDrawn="1"/>
        </p:nvSpPr>
        <p:spPr bwMode="gray">
          <a:xfrm>
            <a:off x="452712" y="4749329"/>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EXTENDED CHART COLORS</a:t>
            </a:r>
          </a:p>
        </p:txBody>
      </p:sp>
      <p:sp>
        <p:nvSpPr>
          <p:cNvPr id="8" name="Rectangle 77"/>
          <p:cNvSpPr>
            <a:spLocks noChangeArrowheads="1"/>
          </p:cNvSpPr>
          <p:nvPr userDrawn="1"/>
        </p:nvSpPr>
        <p:spPr bwMode="gray">
          <a:xfrm>
            <a:off x="1967536" y="2466665"/>
            <a:ext cx="1232864"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t>
            </a:r>
            <a:br>
              <a:rPr lang="pt-BR" altLang="en-US" sz="800" dirty="0"/>
            </a:br>
            <a:r>
              <a:rPr lang="pt-BR" altLang="en-US" sz="800" dirty="0"/>
              <a:t>All-Purpose Template</a:t>
            </a:r>
          </a:p>
        </p:txBody>
      </p:sp>
      <p:sp>
        <p:nvSpPr>
          <p:cNvPr id="9" name="Rectangle 77"/>
          <p:cNvSpPr>
            <a:spLocks noChangeArrowheads="1"/>
          </p:cNvSpPr>
          <p:nvPr userDrawn="1"/>
        </p:nvSpPr>
        <p:spPr bwMode="gray">
          <a:xfrm>
            <a:off x="4239770" y="2466665"/>
            <a:ext cx="1109470"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Auditorium Template</a:t>
            </a:r>
          </a:p>
        </p:txBody>
      </p:sp>
      <p:sp>
        <p:nvSpPr>
          <p:cNvPr id="10" name="Rectangle 13"/>
          <p:cNvSpPr>
            <a:spLocks noChangeArrowheads="1"/>
          </p:cNvSpPr>
          <p:nvPr userDrawn="1"/>
        </p:nvSpPr>
        <p:spPr bwMode="gray">
          <a:xfrm>
            <a:off x="3482358" y="2467953"/>
            <a:ext cx="738907" cy="33855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Auditorium</a:t>
            </a:r>
            <a:br>
              <a:rPr lang="en-US" altLang="en-US" sz="800" dirty="0"/>
            </a:br>
            <a:r>
              <a:rPr lang="en-US" altLang="en-US" sz="800" dirty="0"/>
              <a:t>Background</a:t>
            </a:r>
          </a:p>
        </p:txBody>
      </p:sp>
      <p:sp>
        <p:nvSpPr>
          <p:cNvPr id="11" name="Rectangle 10"/>
          <p:cNvSpPr>
            <a:spLocks noChangeArrowheads="1"/>
          </p:cNvSpPr>
          <p:nvPr userDrawn="1"/>
        </p:nvSpPr>
        <p:spPr bwMode="gray">
          <a:xfrm>
            <a:off x="5770909" y="2467953"/>
            <a:ext cx="738907" cy="21544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Lines</a:t>
            </a:r>
          </a:p>
        </p:txBody>
      </p:sp>
      <p:sp>
        <p:nvSpPr>
          <p:cNvPr id="12" name="Freeform 11"/>
          <p:cNvSpPr/>
          <p:nvPr userDrawn="1"/>
        </p:nvSpPr>
        <p:spPr>
          <a:xfrm>
            <a:off x="6323457" y="3999993"/>
            <a:ext cx="763143" cy="1328928"/>
          </a:xfrm>
          <a:custGeom>
            <a:avLst/>
            <a:gdLst>
              <a:gd name="connsiteX0" fmla="*/ 1243584 w 1243584"/>
              <a:gd name="connsiteY0" fmla="*/ 0 h 1524000"/>
              <a:gd name="connsiteX1" fmla="*/ 853440 w 1243584"/>
              <a:gd name="connsiteY1" fmla="*/ 0 h 1524000"/>
              <a:gd name="connsiteX2" fmla="*/ 853440 w 1243584"/>
              <a:gd name="connsiteY2" fmla="*/ 1524000 h 1524000"/>
              <a:gd name="connsiteX3" fmla="*/ 0 w 1243584"/>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43584" h="1524000">
                <a:moveTo>
                  <a:pt x="1243584" y="0"/>
                </a:moveTo>
                <a:lnTo>
                  <a:pt x="853440" y="0"/>
                </a:lnTo>
                <a:lnTo>
                  <a:pt x="853440" y="1524000"/>
                </a:lnTo>
                <a:lnTo>
                  <a:pt x="0" y="1524000"/>
                </a:lnTo>
              </a:path>
            </a:pathLst>
          </a:custGeom>
          <a:noFill/>
          <a:ln w="1905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sp>
        <p:nvSpPr>
          <p:cNvPr id="13" name="Freeform 12"/>
          <p:cNvSpPr/>
          <p:nvPr userDrawn="1"/>
        </p:nvSpPr>
        <p:spPr>
          <a:xfrm>
            <a:off x="5681472" y="2114995"/>
            <a:ext cx="1072896" cy="1572768"/>
          </a:xfrm>
          <a:custGeom>
            <a:avLst/>
            <a:gdLst>
              <a:gd name="connsiteX0" fmla="*/ 792480 w 1072896"/>
              <a:gd name="connsiteY0" fmla="*/ 0 h 1572768"/>
              <a:gd name="connsiteX1" fmla="*/ 1072896 w 1072896"/>
              <a:gd name="connsiteY1" fmla="*/ 0 h 1572768"/>
              <a:gd name="connsiteX2" fmla="*/ 1072896 w 1072896"/>
              <a:gd name="connsiteY2" fmla="*/ 1572768 h 1572768"/>
              <a:gd name="connsiteX3" fmla="*/ 0 w 1072896"/>
              <a:gd name="connsiteY3" fmla="*/ 1572768 h 1572768"/>
            </a:gdLst>
            <a:ahLst/>
            <a:cxnLst>
              <a:cxn ang="0">
                <a:pos x="connsiteX0" y="connsiteY0"/>
              </a:cxn>
              <a:cxn ang="0">
                <a:pos x="connsiteX1" y="connsiteY1"/>
              </a:cxn>
              <a:cxn ang="0">
                <a:pos x="connsiteX2" y="connsiteY2"/>
              </a:cxn>
              <a:cxn ang="0">
                <a:pos x="connsiteX3" y="connsiteY3"/>
              </a:cxn>
            </a:cxnLst>
            <a:rect l="l" t="t" r="r" b="b"/>
            <a:pathLst>
              <a:path w="1072896" h="1572768">
                <a:moveTo>
                  <a:pt x="792480" y="0"/>
                </a:moveTo>
                <a:lnTo>
                  <a:pt x="1072896" y="0"/>
                </a:lnTo>
                <a:lnTo>
                  <a:pt x="1072896" y="1572768"/>
                </a:lnTo>
                <a:lnTo>
                  <a:pt x="0" y="1572768"/>
                </a:lnTo>
              </a:path>
            </a:pathLst>
          </a:custGeom>
          <a:noFill/>
          <a:ln w="19050">
            <a:solidFill>
              <a:schemeClr val="accent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cxnSp>
        <p:nvCxnSpPr>
          <p:cNvPr id="14" name="Straight Connector 13"/>
          <p:cNvCxnSpPr/>
          <p:nvPr userDrawn="1"/>
        </p:nvCxnSpPr>
        <p:spPr>
          <a:xfrm>
            <a:off x="6754178" y="2992819"/>
            <a:ext cx="26822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034753" y="2728216"/>
            <a:ext cx="1638300" cy="13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userDrawn="1"/>
        </p:nvGrpSpPr>
        <p:grpSpPr>
          <a:xfrm>
            <a:off x="452712" y="1870375"/>
            <a:ext cx="5862826" cy="3761767"/>
            <a:chOff x="452712" y="1962132"/>
            <a:chExt cx="5862826" cy="3761767"/>
          </a:xfrm>
        </p:grpSpPr>
        <p:sp>
          <p:nvSpPr>
            <p:cNvPr id="17" name="Rectangle 50"/>
            <p:cNvSpPr>
              <a:spLocks noChangeArrowheads="1"/>
            </p:cNvSpPr>
            <p:nvPr/>
          </p:nvSpPr>
          <p:spPr bwMode="auto">
            <a:xfrm>
              <a:off x="5759426" y="1962132"/>
              <a:ext cx="556112" cy="556112"/>
            </a:xfrm>
            <a:prstGeom prst="rect">
              <a:avLst/>
            </a:prstGeom>
            <a:solidFill>
              <a:srgbClr val="A9A9A9"/>
            </a:solidFill>
            <a:ln w="9525" algn="ctr">
              <a:noFill/>
              <a:miter lim="800000"/>
              <a:headEnd/>
              <a:tailEnd/>
            </a:ln>
            <a:effectLst/>
          </p:spPr>
          <p:txBody>
            <a:bodyPr anchor="t" anchorCtr="0"/>
            <a:lstStyle/>
            <a:p>
              <a:pPr>
                <a:lnSpc>
                  <a:spcPct val="110000"/>
                </a:lnSpc>
                <a:buClr>
                  <a:srgbClr val="000000"/>
                </a:buClr>
                <a:tabLst>
                  <a:tab pos="404813" algn="r"/>
                </a:tabLst>
              </a:pPr>
              <a:r>
                <a:rPr lang="pt-BR" altLang="en-US" sz="800" b="1" dirty="0">
                  <a:solidFill>
                    <a:srgbClr val="FFFFFF"/>
                  </a:solidFill>
                </a:rPr>
                <a:t>R	169</a:t>
              </a:r>
            </a:p>
            <a:p>
              <a:pPr>
                <a:lnSpc>
                  <a:spcPct val="110000"/>
                </a:lnSpc>
                <a:buClr>
                  <a:srgbClr val="000000"/>
                </a:buClr>
                <a:tabLst>
                  <a:tab pos="404813" algn="r"/>
                </a:tabLst>
              </a:pPr>
              <a:r>
                <a:rPr lang="pt-BR" altLang="en-US" sz="800" b="1" dirty="0">
                  <a:solidFill>
                    <a:srgbClr val="FFFFFF"/>
                  </a:solidFill>
                </a:rPr>
                <a:t>G	169</a:t>
              </a:r>
            </a:p>
            <a:p>
              <a:pPr>
                <a:lnSpc>
                  <a:spcPct val="110000"/>
                </a:lnSpc>
                <a:buClr>
                  <a:srgbClr val="000000"/>
                </a:buClr>
                <a:tabLst>
                  <a:tab pos="404813" algn="r"/>
                </a:tabLst>
              </a:pPr>
              <a:r>
                <a:rPr lang="pt-BR" altLang="en-US" sz="800" b="1" dirty="0">
                  <a:solidFill>
                    <a:srgbClr val="FFFFFF"/>
                  </a:solidFill>
                </a:rPr>
                <a:t>B	169</a:t>
              </a:r>
              <a:endParaRPr lang="en-US" altLang="en-US" sz="800" b="1" dirty="0">
                <a:solidFill>
                  <a:srgbClr val="FFFFFF"/>
                </a:solidFill>
              </a:endParaRPr>
            </a:p>
          </p:txBody>
        </p:sp>
        <p:sp>
          <p:nvSpPr>
            <p:cNvPr id="18" name="Rectangle 48"/>
            <p:cNvSpPr>
              <a:spLocks noChangeArrowheads="1"/>
            </p:cNvSpPr>
            <p:nvPr/>
          </p:nvSpPr>
          <p:spPr bwMode="auto">
            <a:xfrm>
              <a:off x="452712" y="1962132"/>
              <a:ext cx="556112" cy="556112"/>
            </a:xfrm>
            <a:prstGeom prst="rect">
              <a:avLst/>
            </a:prstGeom>
            <a:solidFill>
              <a:srgbClr val="005AA4"/>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19" name="Rectangle 57"/>
            <p:cNvSpPr>
              <a:spLocks noChangeArrowheads="1"/>
            </p:cNvSpPr>
            <p:nvPr/>
          </p:nvSpPr>
          <p:spPr bwMode="auto">
            <a:xfrm>
              <a:off x="1210124" y="1962132"/>
              <a:ext cx="556112" cy="556112"/>
            </a:xfrm>
            <a:prstGeom prst="rect">
              <a:avLst/>
            </a:prstGeom>
            <a:solidFill>
              <a:srgbClr val="00A1E2"/>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20" name="Rectangle 50"/>
            <p:cNvSpPr>
              <a:spLocks noChangeArrowheads="1"/>
            </p:cNvSpPr>
            <p:nvPr/>
          </p:nvSpPr>
          <p:spPr bwMode="auto">
            <a:xfrm>
              <a:off x="1967536" y="1962132"/>
              <a:ext cx="1312112" cy="556112"/>
            </a:xfrm>
            <a:prstGeom prst="rect">
              <a:avLst/>
            </a:prstGeom>
            <a:solidFill>
              <a:srgbClr val="DEE1E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000000"/>
                  </a:solidFill>
                </a:rPr>
                <a:t>R	222</a:t>
              </a:r>
            </a:p>
            <a:p>
              <a:pPr>
                <a:lnSpc>
                  <a:spcPct val="110000"/>
                </a:lnSpc>
                <a:buClr>
                  <a:srgbClr val="000000"/>
                </a:buClr>
                <a:buFont typeface="Symbol" pitchFamily="18" charset="2"/>
                <a:buNone/>
                <a:tabLst>
                  <a:tab pos="404813" algn="r"/>
                </a:tabLst>
              </a:pPr>
              <a:r>
                <a:rPr lang="pt-BR" sz="800" b="1" dirty="0">
                  <a:solidFill>
                    <a:srgbClr val="000000"/>
                  </a:solidFill>
                </a:rPr>
                <a:t>G	225</a:t>
              </a:r>
            </a:p>
            <a:p>
              <a:pPr>
                <a:lnSpc>
                  <a:spcPct val="110000"/>
                </a:lnSpc>
                <a:buClr>
                  <a:srgbClr val="000000"/>
                </a:buClr>
                <a:buFont typeface="Symbol" pitchFamily="18" charset="2"/>
                <a:buNone/>
                <a:tabLst>
                  <a:tab pos="404813" algn="r"/>
                </a:tabLst>
              </a:pPr>
              <a:r>
                <a:rPr lang="pt-BR" sz="800" b="1" dirty="0">
                  <a:solidFill>
                    <a:srgbClr val="000000"/>
                  </a:solidFill>
                </a:rPr>
                <a:t>B	230</a:t>
              </a:r>
            </a:p>
          </p:txBody>
        </p:sp>
        <p:sp>
          <p:nvSpPr>
            <p:cNvPr id="21" name="Rectangle 50"/>
            <p:cNvSpPr>
              <a:spLocks noChangeArrowheads="1"/>
            </p:cNvSpPr>
            <p:nvPr/>
          </p:nvSpPr>
          <p:spPr bwMode="auto">
            <a:xfrm>
              <a:off x="4239770" y="1962132"/>
              <a:ext cx="1312112" cy="556112"/>
            </a:xfrm>
            <a:prstGeom prst="rect">
              <a:avLst/>
            </a:prstGeom>
            <a:solidFill>
              <a:srgbClr val="00417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FFFFFF"/>
                  </a:solidFill>
                </a:rPr>
                <a:t>R	0</a:t>
              </a:r>
            </a:p>
            <a:p>
              <a:pPr>
                <a:lnSpc>
                  <a:spcPct val="110000"/>
                </a:lnSpc>
                <a:buClr>
                  <a:srgbClr val="000000"/>
                </a:buClr>
                <a:buFont typeface="Symbol" pitchFamily="18" charset="2"/>
                <a:buNone/>
                <a:tabLst>
                  <a:tab pos="404813" algn="r"/>
                </a:tabLst>
              </a:pPr>
              <a:r>
                <a:rPr lang="pt-BR" sz="800" b="1" dirty="0">
                  <a:solidFill>
                    <a:srgbClr val="FFFFFF"/>
                  </a:solidFill>
                </a:rPr>
                <a:t>G	65</a:t>
              </a:r>
            </a:p>
            <a:p>
              <a:pPr>
                <a:lnSpc>
                  <a:spcPct val="110000"/>
                </a:lnSpc>
                <a:buClr>
                  <a:srgbClr val="000000"/>
                </a:buClr>
                <a:buFont typeface="Symbol" pitchFamily="18" charset="2"/>
                <a:buNone/>
                <a:tabLst>
                  <a:tab pos="404813" algn="r"/>
                </a:tabLst>
              </a:pPr>
              <a:r>
                <a:rPr lang="pt-BR" sz="800" b="1" dirty="0">
                  <a:solidFill>
                    <a:srgbClr val="FFFFFF"/>
                  </a:solidFill>
                </a:rPr>
                <a:t>B	118</a:t>
              </a:r>
            </a:p>
          </p:txBody>
        </p:sp>
        <p:sp>
          <p:nvSpPr>
            <p:cNvPr id="22" name="Rectangle 14"/>
            <p:cNvSpPr>
              <a:spLocks noChangeArrowheads="1"/>
            </p:cNvSpPr>
            <p:nvPr/>
          </p:nvSpPr>
          <p:spPr bwMode="gray">
            <a:xfrm>
              <a:off x="3482358" y="1962132"/>
              <a:ext cx="556112" cy="556112"/>
            </a:xfrm>
            <a:prstGeom prst="rect">
              <a:avLst/>
            </a:prstGeom>
            <a:solidFill>
              <a:srgbClr val="141738"/>
            </a:solidFill>
            <a:ln w="3175">
              <a:solidFill>
                <a:schemeClr val="tx1"/>
              </a:solidFill>
              <a:miter lim="800000"/>
              <a:headEnd/>
              <a:tailEnd/>
            </a:ln>
            <a:effectLst/>
          </p:spPr>
          <p:txBody>
            <a:bodyPr wrap="none" anchor="t" anchorCtr="0">
              <a:noAutofit/>
            </a:bodyPr>
            <a:lstStyle/>
            <a:p>
              <a:pPr>
                <a:lnSpc>
                  <a:spcPct val="110000"/>
                </a:lnSpc>
                <a:buClr>
                  <a:srgbClr val="000000"/>
                </a:buClr>
                <a:tabLst>
                  <a:tab pos="404813" algn="r"/>
                </a:tabLst>
              </a:pPr>
              <a:r>
                <a:rPr lang="pt-BR" altLang="en-US" sz="800" b="1" dirty="0">
                  <a:solidFill>
                    <a:srgbClr val="FFFFFF"/>
                  </a:solidFill>
                </a:rPr>
                <a:t>R	20</a:t>
              </a:r>
            </a:p>
            <a:p>
              <a:pPr>
                <a:lnSpc>
                  <a:spcPct val="110000"/>
                </a:lnSpc>
                <a:buClr>
                  <a:srgbClr val="000000"/>
                </a:buClr>
                <a:tabLst>
                  <a:tab pos="404813" algn="r"/>
                </a:tabLst>
              </a:pPr>
              <a:r>
                <a:rPr lang="pt-BR" altLang="en-US" sz="800" b="1" dirty="0">
                  <a:solidFill>
                    <a:srgbClr val="FFFFFF"/>
                  </a:solidFill>
                </a:rPr>
                <a:t>G	23</a:t>
              </a:r>
            </a:p>
            <a:p>
              <a:pPr>
                <a:lnSpc>
                  <a:spcPct val="110000"/>
                </a:lnSpc>
                <a:buClr>
                  <a:srgbClr val="000000"/>
                </a:buClr>
                <a:tabLst>
                  <a:tab pos="404813" algn="r"/>
                </a:tabLst>
              </a:pPr>
              <a:r>
                <a:rPr lang="pt-BR" altLang="en-US" sz="800" b="1" dirty="0">
                  <a:solidFill>
                    <a:srgbClr val="FFFFFF"/>
                  </a:solidFill>
                </a:rPr>
                <a:t>B	56</a:t>
              </a:r>
              <a:endParaRPr lang="en-US" altLang="en-US" sz="800" b="1" dirty="0">
                <a:solidFill>
                  <a:srgbClr val="FFFFFF"/>
                </a:solidFill>
              </a:endParaRPr>
            </a:p>
          </p:txBody>
        </p:sp>
        <p:sp>
          <p:nvSpPr>
            <p:cNvPr id="23" name="Rectangle 59"/>
            <p:cNvSpPr>
              <a:spLocks noChangeArrowheads="1"/>
            </p:cNvSpPr>
            <p:nvPr/>
          </p:nvSpPr>
          <p:spPr bwMode="auto">
            <a:xfrm>
              <a:off x="452712" y="5167787"/>
              <a:ext cx="556112" cy="556112"/>
            </a:xfrm>
            <a:prstGeom prst="rect">
              <a:avLst/>
            </a:prstGeom>
            <a:solidFill>
              <a:srgbClr val="2D8F78"/>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45</a:t>
              </a:r>
            </a:p>
            <a:p>
              <a:pPr>
                <a:lnSpc>
                  <a:spcPct val="110000"/>
                </a:lnSpc>
                <a:buClr>
                  <a:srgbClr val="000000"/>
                </a:buClr>
                <a:tabLst>
                  <a:tab pos="404813" algn="r"/>
                </a:tabLst>
              </a:pPr>
              <a:r>
                <a:rPr lang="en-US" altLang="en-US" sz="800" b="1" dirty="0">
                  <a:solidFill>
                    <a:srgbClr val="FFFFFF"/>
                  </a:solidFill>
                </a:rPr>
                <a:t>G	143</a:t>
              </a:r>
            </a:p>
            <a:p>
              <a:pPr>
                <a:lnSpc>
                  <a:spcPct val="110000"/>
                </a:lnSpc>
                <a:buClr>
                  <a:srgbClr val="000000"/>
                </a:buClr>
                <a:tabLst>
                  <a:tab pos="404813" algn="r"/>
                </a:tabLst>
              </a:pPr>
              <a:r>
                <a:rPr lang="en-US" altLang="en-US" sz="800" b="1" dirty="0">
                  <a:solidFill>
                    <a:srgbClr val="FFFFFF"/>
                  </a:solidFill>
                </a:rPr>
                <a:t>B	120</a:t>
              </a:r>
            </a:p>
          </p:txBody>
        </p:sp>
        <p:sp>
          <p:nvSpPr>
            <p:cNvPr id="24" name="Rectangle 56"/>
            <p:cNvSpPr>
              <a:spLocks noChangeArrowheads="1"/>
            </p:cNvSpPr>
            <p:nvPr/>
          </p:nvSpPr>
          <p:spPr bwMode="auto">
            <a:xfrm>
              <a:off x="3482358" y="5167787"/>
              <a:ext cx="556112" cy="556112"/>
            </a:xfrm>
            <a:prstGeom prst="rect">
              <a:avLst/>
            </a:prstGeom>
            <a:solidFill>
              <a:srgbClr val="B4425D"/>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180</a:t>
              </a:r>
            </a:p>
            <a:p>
              <a:pPr>
                <a:lnSpc>
                  <a:spcPct val="110000"/>
                </a:lnSpc>
                <a:buClr>
                  <a:srgbClr val="000000"/>
                </a:buClr>
                <a:tabLst>
                  <a:tab pos="404813" algn="r"/>
                </a:tabLst>
              </a:pPr>
              <a:r>
                <a:rPr lang="en-US" altLang="en-US" sz="800" b="1" dirty="0">
                  <a:solidFill>
                    <a:srgbClr val="FFFFFF"/>
                  </a:solidFill>
                </a:rPr>
                <a:t>G	66</a:t>
              </a:r>
            </a:p>
            <a:p>
              <a:pPr>
                <a:lnSpc>
                  <a:spcPct val="110000"/>
                </a:lnSpc>
                <a:buClr>
                  <a:srgbClr val="000000"/>
                </a:buClr>
                <a:tabLst>
                  <a:tab pos="404813" algn="r"/>
                </a:tabLst>
              </a:pPr>
              <a:r>
                <a:rPr lang="en-US" altLang="en-US" sz="800" b="1" dirty="0">
                  <a:solidFill>
                    <a:srgbClr val="FFFFFF"/>
                  </a:solidFill>
                </a:rPr>
                <a:t>B	93</a:t>
              </a:r>
            </a:p>
          </p:txBody>
        </p:sp>
        <p:sp>
          <p:nvSpPr>
            <p:cNvPr id="25" name="Rectangle 50"/>
            <p:cNvSpPr>
              <a:spLocks noChangeArrowheads="1"/>
            </p:cNvSpPr>
            <p:nvPr/>
          </p:nvSpPr>
          <p:spPr bwMode="auto">
            <a:xfrm>
              <a:off x="4239770" y="5167787"/>
              <a:ext cx="556112" cy="556112"/>
            </a:xfrm>
            <a:prstGeom prst="rect">
              <a:avLst/>
            </a:prstGeom>
            <a:solidFill>
              <a:srgbClr val="E3D7A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227</a:t>
              </a:r>
            </a:p>
            <a:p>
              <a:pPr>
                <a:lnSpc>
                  <a:spcPct val="110000"/>
                </a:lnSpc>
                <a:buClr>
                  <a:srgbClr val="000000"/>
                </a:buClr>
                <a:tabLst>
                  <a:tab pos="404813" algn="r"/>
                </a:tabLst>
              </a:pPr>
              <a:r>
                <a:rPr lang="pt-BR" altLang="en-US" sz="800" b="1" dirty="0">
                  <a:solidFill>
                    <a:srgbClr val="000000"/>
                  </a:solidFill>
                </a:rPr>
                <a:t>G	215</a:t>
              </a:r>
            </a:p>
            <a:p>
              <a:pPr>
                <a:lnSpc>
                  <a:spcPct val="110000"/>
                </a:lnSpc>
                <a:buClr>
                  <a:srgbClr val="000000"/>
                </a:buClr>
                <a:tabLst>
                  <a:tab pos="404813" algn="r"/>
                </a:tabLst>
              </a:pPr>
              <a:r>
                <a:rPr lang="pt-BR" altLang="en-US" sz="800" b="1" dirty="0">
                  <a:solidFill>
                    <a:srgbClr val="000000"/>
                  </a:solidFill>
                </a:rPr>
                <a:t>B	171</a:t>
              </a:r>
              <a:endParaRPr lang="en-US" altLang="en-US" sz="800" b="1" dirty="0">
                <a:solidFill>
                  <a:srgbClr val="000000"/>
                </a:solidFill>
              </a:endParaRPr>
            </a:p>
          </p:txBody>
        </p:sp>
        <p:sp>
          <p:nvSpPr>
            <p:cNvPr id="26" name="Rectangle 59"/>
            <p:cNvSpPr>
              <a:spLocks noChangeArrowheads="1"/>
            </p:cNvSpPr>
            <p:nvPr/>
          </p:nvSpPr>
          <p:spPr bwMode="auto">
            <a:xfrm>
              <a:off x="5003360" y="5167787"/>
              <a:ext cx="556112" cy="556112"/>
            </a:xfrm>
            <a:prstGeom prst="rect">
              <a:avLst/>
            </a:prstGeom>
            <a:solidFill>
              <a:srgbClr val="C3842F"/>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195</a:t>
              </a:r>
            </a:p>
            <a:p>
              <a:pPr>
                <a:lnSpc>
                  <a:spcPct val="110000"/>
                </a:lnSpc>
                <a:buClr>
                  <a:srgbClr val="000000"/>
                </a:buClr>
                <a:tabLst>
                  <a:tab pos="404813" algn="r"/>
                </a:tabLst>
              </a:pPr>
              <a:r>
                <a:rPr lang="en-US" altLang="en-US" sz="800" b="1" dirty="0">
                  <a:solidFill>
                    <a:srgbClr val="FFFFFF"/>
                  </a:solidFill>
                </a:rPr>
                <a:t>G	132</a:t>
              </a:r>
            </a:p>
            <a:p>
              <a:pPr>
                <a:lnSpc>
                  <a:spcPct val="110000"/>
                </a:lnSpc>
                <a:buClr>
                  <a:srgbClr val="000000"/>
                </a:buClr>
                <a:tabLst>
                  <a:tab pos="404813" algn="r"/>
                </a:tabLst>
              </a:pPr>
              <a:r>
                <a:rPr lang="en-US" altLang="en-US" sz="800" b="1" dirty="0">
                  <a:solidFill>
                    <a:srgbClr val="FFFFFF"/>
                  </a:solidFill>
                </a:rPr>
                <a:t>B	47</a:t>
              </a:r>
            </a:p>
          </p:txBody>
        </p:sp>
        <p:sp>
          <p:nvSpPr>
            <p:cNvPr id="27" name="Rectangle 56"/>
            <p:cNvSpPr>
              <a:spLocks noChangeArrowheads="1"/>
            </p:cNvSpPr>
            <p:nvPr/>
          </p:nvSpPr>
          <p:spPr bwMode="auto">
            <a:xfrm>
              <a:off x="1967536" y="5167787"/>
              <a:ext cx="556112" cy="556112"/>
            </a:xfrm>
            <a:prstGeom prst="rect">
              <a:avLst/>
            </a:prstGeom>
            <a:solidFill>
              <a:srgbClr val="929BCA"/>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146</a:t>
              </a:r>
            </a:p>
            <a:p>
              <a:pPr>
                <a:lnSpc>
                  <a:spcPct val="110000"/>
                </a:lnSpc>
                <a:buClr>
                  <a:srgbClr val="000000"/>
                </a:buClr>
                <a:tabLst>
                  <a:tab pos="404813" algn="r"/>
                </a:tabLst>
              </a:pPr>
              <a:r>
                <a:rPr lang="en-US" altLang="en-US" sz="800" b="1" dirty="0">
                  <a:solidFill>
                    <a:srgbClr val="FFFFFF"/>
                  </a:solidFill>
                </a:rPr>
                <a:t>G	155</a:t>
              </a:r>
            </a:p>
            <a:p>
              <a:pPr>
                <a:lnSpc>
                  <a:spcPct val="110000"/>
                </a:lnSpc>
                <a:buClr>
                  <a:srgbClr val="000000"/>
                </a:buClr>
                <a:tabLst>
                  <a:tab pos="404813" algn="r"/>
                </a:tabLst>
              </a:pPr>
              <a:r>
                <a:rPr lang="en-US" altLang="en-US" sz="800" b="1" dirty="0">
                  <a:solidFill>
                    <a:srgbClr val="FFFFFF"/>
                  </a:solidFill>
                </a:rPr>
                <a:t>B	202</a:t>
              </a:r>
            </a:p>
          </p:txBody>
        </p:sp>
        <p:sp>
          <p:nvSpPr>
            <p:cNvPr id="28" name="Rectangle 50"/>
            <p:cNvSpPr>
              <a:spLocks noChangeArrowheads="1"/>
            </p:cNvSpPr>
            <p:nvPr/>
          </p:nvSpPr>
          <p:spPr bwMode="auto">
            <a:xfrm>
              <a:off x="1210124" y="5167787"/>
              <a:ext cx="556112" cy="556112"/>
            </a:xfrm>
            <a:prstGeom prst="rect">
              <a:avLst/>
            </a:prstGeom>
            <a:solidFill>
              <a:srgbClr val="92DECC"/>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146</a:t>
              </a:r>
            </a:p>
            <a:p>
              <a:pPr>
                <a:lnSpc>
                  <a:spcPct val="110000"/>
                </a:lnSpc>
                <a:buClr>
                  <a:srgbClr val="000000"/>
                </a:buClr>
                <a:tabLst>
                  <a:tab pos="404813" algn="r"/>
                </a:tabLst>
              </a:pPr>
              <a:r>
                <a:rPr lang="pt-BR" altLang="en-US" sz="800" b="1" dirty="0">
                  <a:solidFill>
                    <a:srgbClr val="000000"/>
                  </a:solidFill>
                </a:rPr>
                <a:t>G	222</a:t>
              </a:r>
            </a:p>
            <a:p>
              <a:pPr>
                <a:lnSpc>
                  <a:spcPct val="110000"/>
                </a:lnSpc>
                <a:buClr>
                  <a:srgbClr val="000000"/>
                </a:buClr>
                <a:tabLst>
                  <a:tab pos="404813" algn="r"/>
                </a:tabLst>
              </a:pPr>
              <a:r>
                <a:rPr lang="pt-BR" altLang="en-US" sz="800" b="1" dirty="0">
                  <a:solidFill>
                    <a:srgbClr val="000000"/>
                  </a:solidFill>
                </a:rPr>
                <a:t>B	204</a:t>
              </a:r>
              <a:endParaRPr lang="en-US" altLang="en-US" sz="800" b="1" dirty="0">
                <a:solidFill>
                  <a:srgbClr val="000000"/>
                </a:solidFill>
              </a:endParaRPr>
            </a:p>
          </p:txBody>
        </p:sp>
        <p:sp>
          <p:nvSpPr>
            <p:cNvPr id="29" name="Rectangle 50"/>
            <p:cNvSpPr>
              <a:spLocks noChangeArrowheads="1"/>
            </p:cNvSpPr>
            <p:nvPr/>
          </p:nvSpPr>
          <p:spPr bwMode="auto">
            <a:xfrm>
              <a:off x="2724947" y="5167787"/>
              <a:ext cx="556112" cy="556112"/>
            </a:xfrm>
            <a:prstGeom prst="rect">
              <a:avLst/>
            </a:prstGeom>
            <a:solidFill>
              <a:srgbClr val="D5D9E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213</a:t>
              </a:r>
            </a:p>
            <a:p>
              <a:pPr>
                <a:lnSpc>
                  <a:spcPct val="110000"/>
                </a:lnSpc>
                <a:buClr>
                  <a:srgbClr val="000000"/>
                </a:buClr>
                <a:tabLst>
                  <a:tab pos="404813" algn="r"/>
                </a:tabLst>
              </a:pPr>
              <a:r>
                <a:rPr lang="pt-BR" altLang="en-US" sz="800" b="1" dirty="0">
                  <a:solidFill>
                    <a:srgbClr val="000000"/>
                  </a:solidFill>
                </a:rPr>
                <a:t>G	217</a:t>
              </a:r>
            </a:p>
            <a:p>
              <a:pPr>
                <a:lnSpc>
                  <a:spcPct val="110000"/>
                </a:lnSpc>
                <a:buClr>
                  <a:srgbClr val="000000"/>
                </a:buClr>
                <a:tabLst>
                  <a:tab pos="404813" algn="r"/>
                </a:tabLst>
              </a:pPr>
              <a:r>
                <a:rPr lang="pt-BR" altLang="en-US" sz="800" b="1" dirty="0">
                  <a:solidFill>
                    <a:srgbClr val="000000"/>
                  </a:solidFill>
                </a:rPr>
                <a:t>B	235</a:t>
              </a:r>
              <a:endParaRPr lang="en-US" altLang="en-US" sz="800" b="1" dirty="0">
                <a:solidFill>
                  <a:srgbClr val="000000"/>
                </a:solidFill>
              </a:endParaRPr>
            </a:p>
          </p:txBody>
        </p:sp>
        <p:sp>
          <p:nvSpPr>
            <p:cNvPr id="30" name="Rectangle 59"/>
            <p:cNvSpPr>
              <a:spLocks noChangeArrowheads="1"/>
            </p:cNvSpPr>
            <p:nvPr/>
          </p:nvSpPr>
          <p:spPr bwMode="auto">
            <a:xfrm>
              <a:off x="5727260" y="5167787"/>
              <a:ext cx="556112" cy="556112"/>
            </a:xfrm>
            <a:prstGeom prst="rect">
              <a:avLst/>
            </a:prstGeom>
            <a:solidFill>
              <a:srgbClr val="00306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48</a:t>
              </a:r>
            </a:p>
            <a:p>
              <a:pPr>
                <a:lnSpc>
                  <a:spcPct val="110000"/>
                </a:lnSpc>
                <a:buClr>
                  <a:srgbClr val="000000"/>
                </a:buClr>
                <a:tabLst>
                  <a:tab pos="404813" algn="r"/>
                </a:tabLst>
              </a:pPr>
              <a:r>
                <a:rPr lang="en-US" altLang="en-US" sz="800" b="1" dirty="0">
                  <a:solidFill>
                    <a:srgbClr val="FFFFFF"/>
                  </a:solidFill>
                </a:rPr>
                <a:t>B	100</a:t>
              </a:r>
            </a:p>
          </p:txBody>
        </p:sp>
        <p:sp>
          <p:nvSpPr>
            <p:cNvPr id="31" name="Rectangle 48"/>
            <p:cNvSpPr>
              <a:spLocks noChangeArrowheads="1"/>
            </p:cNvSpPr>
            <p:nvPr/>
          </p:nvSpPr>
          <p:spPr bwMode="auto">
            <a:xfrm>
              <a:off x="452712" y="3460930"/>
              <a:ext cx="556112" cy="556112"/>
            </a:xfrm>
            <a:prstGeom prst="rect">
              <a:avLst/>
            </a:prstGeom>
            <a:solidFill>
              <a:srgbClr val="005AA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32" name="Rectangle 50"/>
            <p:cNvSpPr>
              <a:spLocks noChangeArrowheads="1"/>
            </p:cNvSpPr>
            <p:nvPr/>
          </p:nvSpPr>
          <p:spPr bwMode="auto">
            <a:xfrm>
              <a:off x="4239770" y="3460930"/>
              <a:ext cx="556112" cy="556112"/>
            </a:xfrm>
            <a:prstGeom prst="rect">
              <a:avLst/>
            </a:prstGeom>
            <a:solidFill>
              <a:srgbClr val="93959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FFFFFF"/>
                  </a:solidFill>
                </a:rPr>
                <a:t>R	147</a:t>
              </a:r>
            </a:p>
            <a:p>
              <a:pPr>
                <a:lnSpc>
                  <a:spcPct val="110000"/>
                </a:lnSpc>
                <a:buClr>
                  <a:srgbClr val="000000"/>
                </a:buClr>
                <a:tabLst>
                  <a:tab pos="404813" algn="r"/>
                </a:tabLst>
              </a:pPr>
              <a:r>
                <a:rPr lang="pt-BR" altLang="en-US" sz="800" b="1" dirty="0">
                  <a:solidFill>
                    <a:srgbClr val="FFFFFF"/>
                  </a:solidFill>
                </a:rPr>
                <a:t>G	149</a:t>
              </a:r>
            </a:p>
            <a:p>
              <a:pPr>
                <a:lnSpc>
                  <a:spcPct val="110000"/>
                </a:lnSpc>
                <a:buClr>
                  <a:srgbClr val="000000"/>
                </a:buClr>
                <a:tabLst>
                  <a:tab pos="404813" algn="r"/>
                </a:tabLst>
              </a:pPr>
              <a:r>
                <a:rPr lang="pt-BR" altLang="en-US" sz="800" b="1" dirty="0">
                  <a:solidFill>
                    <a:srgbClr val="FFFFFF"/>
                  </a:solidFill>
                </a:rPr>
                <a:t>B	155</a:t>
              </a:r>
              <a:endParaRPr lang="en-US" altLang="en-US" sz="800" b="1" dirty="0">
                <a:solidFill>
                  <a:srgbClr val="FFFFFF"/>
                </a:solidFill>
              </a:endParaRPr>
            </a:p>
          </p:txBody>
        </p:sp>
        <p:sp>
          <p:nvSpPr>
            <p:cNvPr id="33" name="Rectangle 56"/>
            <p:cNvSpPr>
              <a:spLocks noChangeArrowheads="1"/>
            </p:cNvSpPr>
            <p:nvPr/>
          </p:nvSpPr>
          <p:spPr bwMode="auto">
            <a:xfrm>
              <a:off x="2724947" y="3460930"/>
              <a:ext cx="556112" cy="556112"/>
            </a:xfrm>
            <a:prstGeom prst="rect">
              <a:avLst/>
            </a:prstGeom>
            <a:solidFill>
              <a:srgbClr val="3BC3A3"/>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59</a:t>
              </a:r>
            </a:p>
            <a:p>
              <a:pPr>
                <a:lnSpc>
                  <a:spcPct val="110000"/>
                </a:lnSpc>
                <a:buClr>
                  <a:srgbClr val="000000"/>
                </a:buClr>
                <a:tabLst>
                  <a:tab pos="404813" algn="r"/>
                </a:tabLst>
              </a:pPr>
              <a:r>
                <a:rPr lang="en-US" altLang="en-US" sz="800" b="1" dirty="0">
                  <a:solidFill>
                    <a:srgbClr val="FFFFFF"/>
                  </a:solidFill>
                </a:rPr>
                <a:t>G	195</a:t>
              </a:r>
            </a:p>
            <a:p>
              <a:pPr>
                <a:lnSpc>
                  <a:spcPct val="110000"/>
                </a:lnSpc>
                <a:buClr>
                  <a:srgbClr val="000000"/>
                </a:buClr>
                <a:tabLst>
                  <a:tab pos="404813" algn="r"/>
                </a:tabLst>
              </a:pPr>
              <a:r>
                <a:rPr lang="en-US" altLang="en-US" sz="800" b="1" dirty="0">
                  <a:solidFill>
                    <a:srgbClr val="FFFFFF"/>
                  </a:solidFill>
                </a:rPr>
                <a:t>B	163</a:t>
              </a:r>
            </a:p>
          </p:txBody>
        </p:sp>
        <p:sp>
          <p:nvSpPr>
            <p:cNvPr id="34" name="Rectangle 57"/>
            <p:cNvSpPr>
              <a:spLocks noChangeArrowheads="1"/>
            </p:cNvSpPr>
            <p:nvPr/>
          </p:nvSpPr>
          <p:spPr bwMode="auto">
            <a:xfrm>
              <a:off x="1210124" y="3460930"/>
              <a:ext cx="556112" cy="556112"/>
            </a:xfrm>
            <a:prstGeom prst="rect">
              <a:avLst/>
            </a:prstGeom>
            <a:solidFill>
              <a:srgbClr val="00A1E2"/>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35" name="Rectangle 58"/>
            <p:cNvSpPr>
              <a:spLocks noChangeArrowheads="1"/>
            </p:cNvSpPr>
            <p:nvPr/>
          </p:nvSpPr>
          <p:spPr bwMode="auto">
            <a:xfrm>
              <a:off x="3482358" y="3460930"/>
              <a:ext cx="556112" cy="556112"/>
            </a:xfrm>
            <a:prstGeom prst="rect">
              <a:avLst/>
            </a:prstGeom>
            <a:solidFill>
              <a:srgbClr val="D0B86A"/>
            </a:solidFill>
            <a:ln w="9525" algn="ctr">
              <a:noFill/>
              <a:miter lim="800000"/>
              <a:headEnd/>
              <a:tailEnd/>
            </a:ln>
            <a:effectLst/>
          </p:spPr>
          <p:txBody>
            <a:bodyPr/>
            <a:lstStyle/>
            <a:p>
              <a:pPr>
                <a:lnSpc>
                  <a:spcPct val="110000"/>
                </a:lnSpc>
                <a:buClr>
                  <a:srgbClr val="000000"/>
                </a:buClr>
                <a:buFont typeface="Symbol" pitchFamily="18" charset="2"/>
                <a:buNone/>
                <a:tabLst>
                  <a:tab pos="404813" algn="r"/>
                </a:tabLst>
              </a:pPr>
              <a:r>
                <a:rPr lang="en-US" altLang="en-US" sz="800" b="1" dirty="0">
                  <a:solidFill>
                    <a:srgbClr val="FFFFFF"/>
                  </a:solidFill>
                </a:rPr>
                <a:t>R	208</a:t>
              </a:r>
            </a:p>
            <a:p>
              <a:pPr>
                <a:lnSpc>
                  <a:spcPct val="110000"/>
                </a:lnSpc>
                <a:buClr>
                  <a:srgbClr val="000000"/>
                </a:buClr>
                <a:buFont typeface="Symbol" pitchFamily="18" charset="2"/>
                <a:buNone/>
                <a:tabLst>
                  <a:tab pos="404813" algn="r"/>
                </a:tabLst>
              </a:pPr>
              <a:r>
                <a:rPr lang="en-US" altLang="en-US" sz="800" b="1" dirty="0">
                  <a:solidFill>
                    <a:srgbClr val="FFFFFF"/>
                  </a:solidFill>
                </a:rPr>
                <a:t>G	184</a:t>
              </a:r>
            </a:p>
            <a:p>
              <a:pPr>
                <a:lnSpc>
                  <a:spcPct val="110000"/>
                </a:lnSpc>
                <a:buClr>
                  <a:srgbClr val="000000"/>
                </a:buClr>
                <a:buFont typeface="Symbol" pitchFamily="18" charset="2"/>
                <a:buNone/>
                <a:tabLst>
                  <a:tab pos="404813" algn="r"/>
                </a:tabLst>
              </a:pPr>
              <a:r>
                <a:rPr lang="en-US" altLang="en-US" sz="800" b="1" dirty="0">
                  <a:solidFill>
                    <a:srgbClr val="FFFFFF"/>
                  </a:solidFill>
                </a:rPr>
                <a:t>B	106</a:t>
              </a:r>
            </a:p>
          </p:txBody>
        </p:sp>
        <p:sp>
          <p:nvSpPr>
            <p:cNvPr id="36" name="Rectangle 59"/>
            <p:cNvSpPr>
              <a:spLocks noChangeArrowheads="1"/>
            </p:cNvSpPr>
            <p:nvPr/>
          </p:nvSpPr>
          <p:spPr bwMode="auto">
            <a:xfrm>
              <a:off x="1967536" y="3460930"/>
              <a:ext cx="556112" cy="556112"/>
            </a:xfrm>
            <a:prstGeom prst="rect">
              <a:avLst/>
            </a:prstGeom>
            <a:solidFill>
              <a:srgbClr val="6769B5"/>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103</a:t>
              </a:r>
            </a:p>
            <a:p>
              <a:pPr>
                <a:lnSpc>
                  <a:spcPct val="110000"/>
                </a:lnSpc>
                <a:buClr>
                  <a:srgbClr val="000000"/>
                </a:buClr>
                <a:tabLst>
                  <a:tab pos="404813" algn="r"/>
                </a:tabLst>
              </a:pPr>
              <a:r>
                <a:rPr lang="en-US" altLang="en-US" sz="800" b="1" dirty="0">
                  <a:solidFill>
                    <a:srgbClr val="FFFFFF"/>
                  </a:solidFill>
                </a:rPr>
                <a:t>G	105</a:t>
              </a:r>
            </a:p>
            <a:p>
              <a:pPr>
                <a:lnSpc>
                  <a:spcPct val="110000"/>
                </a:lnSpc>
                <a:buClr>
                  <a:srgbClr val="000000"/>
                </a:buClr>
                <a:tabLst>
                  <a:tab pos="404813" algn="r"/>
                </a:tabLst>
              </a:pPr>
              <a:r>
                <a:rPr lang="en-US" altLang="en-US" sz="800" b="1" dirty="0">
                  <a:solidFill>
                    <a:srgbClr val="FFFFFF"/>
                  </a:solidFill>
                </a:rPr>
                <a:t>B	181</a:t>
              </a:r>
            </a:p>
          </p:txBody>
        </p:sp>
        <p:sp>
          <p:nvSpPr>
            <p:cNvPr id="37" name="Rectangle 36"/>
            <p:cNvSpPr>
              <a:spLocks noChangeArrowheads="1"/>
            </p:cNvSpPr>
            <p:nvPr/>
          </p:nvSpPr>
          <p:spPr bwMode="auto">
            <a:xfrm>
              <a:off x="5003360" y="3460930"/>
              <a:ext cx="556112" cy="556112"/>
            </a:xfrm>
            <a:prstGeom prst="rect">
              <a:avLst/>
            </a:prstGeom>
            <a:solidFill>
              <a:srgbClr val="97D0FF"/>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151G	208B	255</a:t>
              </a:r>
              <a:endParaRPr lang="en-US" altLang="en-US" sz="800" b="1" dirty="0">
                <a:solidFill>
                  <a:srgbClr val="000000"/>
                </a:solidFill>
              </a:endParaRPr>
            </a:p>
          </p:txBody>
        </p:sp>
      </p:grpSp>
    </p:spTree>
    <p:extLst>
      <p:ext uri="{BB962C8B-B14F-4D97-AF65-F5344CB8AC3E}">
        <p14:creationId xmlns:p14="http://schemas.microsoft.com/office/powerpoint/2010/main" val="11295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1214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0456" cy="307777"/>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67200" y="227112"/>
            <a:ext cx="4425950" cy="138499"/>
          </a:xfrm>
          <a:prstGeom prst="rect">
            <a:avLst/>
          </a:prstGeom>
          <a:noFill/>
        </p:spPr>
        <p:txBody>
          <a:bodyPr wrap="square" lIns="0" tIns="0" rIns="0" bIns="0" rtlCol="0">
            <a:spAutoFit/>
          </a:bodyPr>
          <a:lstStyle/>
          <a:p>
            <a:pPr algn="r"/>
            <a:r>
              <a:rPr lang="en-US" sz="900" kern="1200" dirty="0">
                <a:solidFill>
                  <a:schemeClr val="tx1"/>
                </a:solidFill>
                <a:effectLst/>
                <a:latin typeface="+mn-lt"/>
                <a:ea typeface="+mn-ea"/>
                <a:cs typeface="+mn-cs"/>
              </a:rPr>
              <a:t>FOIA Confidential Treatment Requested Pursuant to 17 C.F.R. 145.9</a:t>
            </a:r>
            <a:endParaRPr lang="en-US" sz="900" dirty="0"/>
          </a:p>
        </p:txBody>
      </p:sp>
      <p:sp>
        <p:nvSpPr>
          <p:cNvPr id="6" name="Rectangle 5"/>
          <p:cNvSpPr/>
          <p:nvPr/>
        </p:nvSpPr>
        <p:spPr>
          <a:xfrm>
            <a:off x="5074920" y="137160"/>
            <a:ext cx="3703320" cy="316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1264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portNameTxtBox"/>
          <p:cNvSpPr>
            <a:spLocks noGrp="1"/>
          </p:cNvSpPr>
          <p:nvPr>
            <p:ph type="body" sz="quarter" idx="11"/>
          </p:nvPr>
        </p:nvSpPr>
        <p:spPr>
          <a:xfrm>
            <a:off x="457200" y="2880360"/>
            <a:ext cx="8138160" cy="1133856"/>
          </a:xfrm>
        </p:spPr>
        <p:txBody>
          <a:bodyPr/>
          <a:lstStyle/>
          <a:p>
            <a:r>
              <a:rPr lang="en-US" sz="2400" dirty="0"/>
              <a:t>Courant Math 2799.001 </a:t>
            </a:r>
          </a:p>
          <a:p>
            <a:r>
              <a:rPr lang="en-US" sz="2400" dirty="0"/>
              <a:t>Securitized Products &amp; Structured Finance</a:t>
            </a:r>
          </a:p>
        </p:txBody>
      </p:sp>
      <p:sp>
        <p:nvSpPr>
          <p:cNvPr id="7" name="FntPageTxtBox"/>
          <p:cNvSpPr>
            <a:spLocks noGrp="1"/>
          </p:cNvSpPr>
          <p:nvPr>
            <p:ph type="body" sz="quarter" idx="13"/>
          </p:nvPr>
        </p:nvSpPr>
        <p:spPr>
          <a:xfrm>
            <a:off x="457200" y="4096512"/>
            <a:ext cx="8138160" cy="2304288"/>
          </a:xfrm>
        </p:spPr>
        <p:txBody>
          <a:bodyPr/>
          <a:lstStyle/>
          <a:p>
            <a:pPr>
              <a:lnSpc>
                <a:spcPct val="110000"/>
              </a:lnSpc>
            </a:pPr>
            <a:r>
              <a:rPr lang="en-US" dirty="0">
                <a:solidFill>
                  <a:srgbClr val="00B0F0"/>
                </a:solidFill>
              </a:rPr>
              <a:t>Lecture 3: MSRs, Whole Loan Swap into MBS, Agency CMO’s</a:t>
            </a:r>
            <a:endParaRPr lang="en-US" dirty="0">
              <a:solidFill>
                <a:srgbClr val="FFC000"/>
              </a:solidFill>
            </a:endParaRPr>
          </a:p>
          <a:p>
            <a:pPr>
              <a:lnSpc>
                <a:spcPct val="110000"/>
              </a:lnSpc>
            </a:pPr>
            <a:r>
              <a:rPr lang="en-US" b="1" dirty="0">
                <a:solidFill>
                  <a:srgbClr val="B4425D"/>
                </a:solidFill>
              </a:rPr>
              <a:t>April 8, 2024</a:t>
            </a:r>
          </a:p>
          <a:p>
            <a:pPr>
              <a:lnSpc>
                <a:spcPct val="110000"/>
              </a:lnSpc>
            </a:pPr>
            <a:r>
              <a:rPr lang="en-US" sz="1400" b="0" dirty="0"/>
              <a:t>Prof: Rodney Sunada-Wong rsw8@nyu.edu </a:t>
            </a:r>
          </a:p>
          <a:p>
            <a:pPr>
              <a:lnSpc>
                <a:spcPct val="110000"/>
              </a:lnSpc>
            </a:pPr>
            <a:r>
              <a:rPr lang="en-US" sz="1400" dirty="0"/>
              <a:t>TA: Edison Lee el2700@nyu.edu  </a:t>
            </a:r>
          </a:p>
          <a:p>
            <a:pPr>
              <a:lnSpc>
                <a:spcPct val="110000"/>
              </a:lnSpc>
              <a:buNone/>
            </a:pPr>
            <a:endParaRPr lang="en-US" sz="1400" b="0" dirty="0"/>
          </a:p>
          <a:p>
            <a:pPr>
              <a:lnSpc>
                <a:spcPct val="110000"/>
              </a:lnSpc>
            </a:pPr>
            <a:endParaRPr lang="en-US" sz="1400" b="0" dirty="0"/>
          </a:p>
          <a:p>
            <a:pPr>
              <a:lnSpc>
                <a:spcPct val="110000"/>
              </a:lnSpc>
            </a:pPr>
            <a:endParaRPr lang="en-US" b="0" dirty="0">
              <a:solidFill>
                <a:schemeClr val="tx1"/>
              </a:solidFill>
            </a:endParaRPr>
          </a:p>
        </p:txBody>
      </p:sp>
    </p:spTree>
    <p:extLst>
      <p:ext uri="{BB962C8B-B14F-4D97-AF65-F5344CB8AC3E}">
        <p14:creationId xmlns:p14="http://schemas.microsoft.com/office/powerpoint/2010/main" val="279934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And i</a:t>
            </a:r>
            <a:r>
              <a:rPr lang="en-US" b="1" dirty="0"/>
              <a:t>f the bank </a:t>
            </a:r>
            <a:r>
              <a:rPr lang="en-US" b="1" dirty="0">
                <a:solidFill>
                  <a:schemeClr val="accent1"/>
                </a:solidFill>
              </a:rPr>
              <a:t>sells</a:t>
            </a:r>
            <a:r>
              <a:rPr lang="en-US" b="1" dirty="0"/>
              <a:t> the loans?</a:t>
            </a:r>
          </a:p>
        </p:txBody>
      </p:sp>
      <p:sp>
        <p:nvSpPr>
          <p:cNvPr id="3" name="Content Placeholder 2"/>
          <p:cNvSpPr>
            <a:spLocks noGrp="1"/>
          </p:cNvSpPr>
          <p:nvPr>
            <p:ph idx="1"/>
          </p:nvPr>
        </p:nvSpPr>
        <p:spPr>
          <a:xfrm>
            <a:off x="457197" y="1554163"/>
            <a:ext cx="8220456" cy="4251960"/>
          </a:xfrm>
        </p:spPr>
        <p:txBody>
          <a:bodyPr>
            <a:noAutofit/>
          </a:bodyPr>
          <a:lstStyle/>
          <a:p>
            <a:pPr>
              <a:lnSpc>
                <a:spcPct val="100000"/>
              </a:lnSpc>
              <a:spcBef>
                <a:spcPts val="0"/>
              </a:spcBef>
            </a:pPr>
            <a:r>
              <a:rPr lang="en-US" dirty="0"/>
              <a:t>But the bank could also sell the mortgages to another party </a:t>
            </a:r>
            <a:r>
              <a:rPr lang="en-US" b="1" dirty="0">
                <a:solidFill>
                  <a:schemeClr val="accent1"/>
                </a:solidFill>
              </a:rPr>
              <a:t>as agency-backed MBS</a:t>
            </a: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The bank again could either continue to service the mortgages or sell the MSRs to a third party</a:t>
            </a:r>
          </a:p>
          <a:p>
            <a:pPr>
              <a:lnSpc>
                <a:spcPct val="100000"/>
              </a:lnSpc>
              <a:spcBef>
                <a:spcPts val="0"/>
              </a:spcBef>
              <a:buNone/>
            </a:pPr>
            <a:endParaRPr lang="en-US" dirty="0"/>
          </a:p>
          <a:p>
            <a:pPr>
              <a:lnSpc>
                <a:spcPct val="100000"/>
              </a:lnSpc>
              <a:spcBef>
                <a:spcPts val="0"/>
              </a:spcBef>
            </a:pPr>
            <a:endParaRPr lang="en-US" dirty="0"/>
          </a:p>
          <a:p>
            <a:pPr>
              <a:lnSpc>
                <a:spcPct val="100000"/>
              </a:lnSpc>
              <a:spcBef>
                <a:spcPts val="0"/>
              </a:spcBef>
            </a:pPr>
            <a:endParaRPr lang="en-US" dirty="0"/>
          </a:p>
        </p:txBody>
      </p:sp>
      <p:pic>
        <p:nvPicPr>
          <p:cNvPr id="8" name="Picture 7">
            <a:extLst>
              <a:ext uri="{FF2B5EF4-FFF2-40B4-BE49-F238E27FC236}">
                <a16:creationId xmlns:a16="http://schemas.microsoft.com/office/drawing/2014/main" id="{CCA7EBC6-C5C2-3D40-9395-A63F98BD14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874520"/>
            <a:ext cx="3108960" cy="3594943"/>
          </a:xfrm>
          <a:prstGeom prst="rect">
            <a:avLst/>
          </a:prstGeom>
        </p:spPr>
      </p:pic>
    </p:spTree>
    <p:extLst>
      <p:ext uri="{BB962C8B-B14F-4D97-AF65-F5344CB8AC3E}">
        <p14:creationId xmlns:p14="http://schemas.microsoft.com/office/powerpoint/2010/main" val="426367853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P.S. The bank could also </a:t>
            </a:r>
            <a:r>
              <a:rPr lang="en-US" b="1" dirty="0">
                <a:solidFill>
                  <a:schemeClr val="accent1"/>
                </a:solidFill>
              </a:rPr>
              <a:t>keep</a:t>
            </a:r>
            <a:r>
              <a:rPr lang="en-US" b="1" dirty="0"/>
              <a:t> the loans </a:t>
            </a:r>
            <a:r>
              <a:rPr lang="en-US" b="1" dirty="0">
                <a:solidFill>
                  <a:schemeClr val="accent1"/>
                </a:solidFill>
              </a:rPr>
              <a:t>as MBS</a:t>
            </a:r>
          </a:p>
        </p:txBody>
      </p:sp>
      <p:sp>
        <p:nvSpPr>
          <p:cNvPr id="3" name="Content Placeholder 2"/>
          <p:cNvSpPr>
            <a:spLocks noGrp="1"/>
          </p:cNvSpPr>
          <p:nvPr>
            <p:ph idx="1"/>
          </p:nvPr>
        </p:nvSpPr>
        <p:spPr>
          <a:xfrm>
            <a:off x="365760" y="1081894"/>
            <a:ext cx="8220456" cy="4251960"/>
          </a:xfrm>
        </p:spPr>
        <p:txBody>
          <a:bodyPr>
            <a:noAutofit/>
          </a:bodyPr>
          <a:lstStyle/>
          <a:p>
            <a:pPr>
              <a:lnSpc>
                <a:spcPct val="100000"/>
              </a:lnSpc>
              <a:spcBef>
                <a:spcPts val="0"/>
              </a:spcBef>
            </a:pPr>
            <a:r>
              <a:rPr lang="en-US" dirty="0"/>
              <a:t>The bank could swap the whole loans into Agency-wrapped MBS and keep them on balance sheet</a:t>
            </a:r>
          </a:p>
          <a:p>
            <a:pPr>
              <a:lnSpc>
                <a:spcPct val="100000"/>
              </a:lnSpc>
              <a:spcBef>
                <a:spcPts val="0"/>
              </a:spcBef>
            </a:pPr>
            <a:endParaRPr lang="en-US" dirty="0"/>
          </a:p>
          <a:p>
            <a:pPr>
              <a:lnSpc>
                <a:spcPct val="100000"/>
              </a:lnSpc>
              <a:spcBef>
                <a:spcPts val="0"/>
              </a:spcBef>
            </a:pPr>
            <a:r>
              <a:rPr lang="en-US" dirty="0">
                <a:solidFill>
                  <a:srgbClr val="C00000"/>
                </a:solidFill>
              </a:rPr>
              <a:t>What are potentially two reasons for doing this?</a:t>
            </a:r>
          </a:p>
          <a:p>
            <a:pPr>
              <a:lnSpc>
                <a:spcPct val="100000"/>
              </a:lnSpc>
              <a:spcBef>
                <a:spcPts val="0"/>
              </a:spcBef>
            </a:pPr>
            <a:r>
              <a:rPr lang="en-US" dirty="0"/>
              <a:t>Do not take credit risk, since Fannie Mae takes that;</a:t>
            </a:r>
          </a:p>
          <a:p>
            <a:pPr>
              <a:lnSpc>
                <a:spcPct val="100000"/>
              </a:lnSpc>
              <a:spcBef>
                <a:spcPts val="0"/>
              </a:spcBef>
            </a:pPr>
            <a:r>
              <a:rPr lang="en-US" dirty="0"/>
              <a:t>Regulatory capital charges are less</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p:txBody>
      </p:sp>
      <p:pic>
        <p:nvPicPr>
          <p:cNvPr id="5" name="Picture 4">
            <a:extLst>
              <a:ext uri="{FF2B5EF4-FFF2-40B4-BE49-F238E27FC236}">
                <a16:creationId xmlns:a16="http://schemas.microsoft.com/office/drawing/2014/main" id="{44335FB5-66AF-F24E-B6FB-EFFB4D3197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4720" y="2199619"/>
            <a:ext cx="3108960" cy="3594943"/>
          </a:xfrm>
          <a:prstGeom prst="rect">
            <a:avLst/>
          </a:prstGeom>
        </p:spPr>
      </p:pic>
      <p:sp>
        <p:nvSpPr>
          <p:cNvPr id="6" name="TextBox 5">
            <a:extLst>
              <a:ext uri="{FF2B5EF4-FFF2-40B4-BE49-F238E27FC236}">
                <a16:creationId xmlns:a16="http://schemas.microsoft.com/office/drawing/2014/main" id="{B119B53C-7C38-1446-9205-F2DC6B201AFF}"/>
              </a:ext>
            </a:extLst>
          </p:cNvPr>
          <p:cNvSpPr txBox="1"/>
          <p:nvPr/>
        </p:nvSpPr>
        <p:spPr>
          <a:xfrm>
            <a:off x="5623560" y="2049558"/>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223515577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Collateralized Mortgage Obligations (CMO’s)</a:t>
            </a:r>
          </a:p>
        </p:txBody>
      </p:sp>
      <p:sp>
        <p:nvSpPr>
          <p:cNvPr id="3" name="Content Placeholder 2"/>
          <p:cNvSpPr>
            <a:spLocks noGrp="1"/>
          </p:cNvSpPr>
          <p:nvPr>
            <p:ph idx="1"/>
          </p:nvPr>
        </p:nvSpPr>
        <p:spPr/>
        <p:txBody>
          <a:bodyPr>
            <a:noAutofit/>
          </a:bodyPr>
          <a:lstStyle/>
          <a:p>
            <a:r>
              <a:rPr lang="en-US" dirty="0"/>
              <a:t>What are they?</a:t>
            </a:r>
          </a:p>
          <a:p>
            <a:pPr lvl="1">
              <a:lnSpc>
                <a:spcPct val="150000"/>
              </a:lnSpc>
              <a:spcBef>
                <a:spcPts val="0"/>
              </a:spcBef>
            </a:pPr>
            <a:r>
              <a:rPr lang="en-US" dirty="0"/>
              <a:t>Derivatives of Pass </a:t>
            </a:r>
            <a:r>
              <a:rPr lang="en-US" dirty="0" err="1"/>
              <a:t>Throughs</a:t>
            </a:r>
            <a:endParaRPr lang="en-US" dirty="0"/>
          </a:p>
          <a:p>
            <a:pPr lvl="1">
              <a:lnSpc>
                <a:spcPct val="150000"/>
              </a:lnSpc>
              <a:spcBef>
                <a:spcPts val="0"/>
              </a:spcBef>
            </a:pPr>
            <a:r>
              <a:rPr lang="en-US" dirty="0"/>
              <a:t>Slice and Dice the cash flows</a:t>
            </a:r>
          </a:p>
          <a:p>
            <a:pPr lvl="2">
              <a:lnSpc>
                <a:spcPct val="150000"/>
              </a:lnSpc>
              <a:spcBef>
                <a:spcPts val="0"/>
              </a:spcBef>
            </a:pPr>
            <a:r>
              <a:rPr lang="en-US" dirty="0"/>
              <a:t>Principal, Interest </a:t>
            </a:r>
          </a:p>
          <a:p>
            <a:pPr lvl="2">
              <a:lnSpc>
                <a:spcPct val="150000"/>
              </a:lnSpc>
              <a:spcBef>
                <a:spcPts val="0"/>
              </a:spcBef>
            </a:pPr>
            <a:r>
              <a:rPr lang="en-US" dirty="0"/>
              <a:t>Prepayment</a:t>
            </a:r>
          </a:p>
          <a:p>
            <a:pPr lvl="2">
              <a:lnSpc>
                <a:spcPct val="150000"/>
              </a:lnSpc>
              <a:spcBef>
                <a:spcPts val="0"/>
              </a:spcBef>
            </a:pPr>
            <a:r>
              <a:rPr lang="en-US" dirty="0"/>
              <a:t>Time</a:t>
            </a:r>
          </a:p>
          <a:p>
            <a:pPr lvl="2">
              <a:lnSpc>
                <a:spcPct val="150000"/>
              </a:lnSpc>
              <a:spcBef>
                <a:spcPts val="0"/>
              </a:spcBef>
            </a:pPr>
            <a:r>
              <a:rPr lang="en-US" dirty="0"/>
              <a:t>Etc.</a:t>
            </a:r>
          </a:p>
          <a:p>
            <a:endParaRPr lang="en-US" dirty="0">
              <a:solidFill>
                <a:srgbClr val="FF0000"/>
              </a:solidFill>
            </a:endParaRPr>
          </a:p>
          <a:p>
            <a:r>
              <a:rPr lang="en-US" dirty="0">
                <a:solidFill>
                  <a:srgbClr val="B4425D"/>
                </a:solidFill>
              </a:rPr>
              <a:t>Key Concept: The sum of the principle of the parts must equal the whole principle</a:t>
            </a:r>
          </a:p>
        </p:txBody>
      </p:sp>
    </p:spTree>
    <p:extLst>
      <p:ext uri="{BB962C8B-B14F-4D97-AF65-F5344CB8AC3E}">
        <p14:creationId xmlns:p14="http://schemas.microsoft.com/office/powerpoint/2010/main" val="334688482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Collateralized Mortgage Obligations (CMO’s)</a:t>
            </a:r>
          </a:p>
        </p:txBody>
      </p:sp>
      <p:sp>
        <p:nvSpPr>
          <p:cNvPr id="3" name="Content Placeholder 2"/>
          <p:cNvSpPr>
            <a:spLocks noGrp="1"/>
          </p:cNvSpPr>
          <p:nvPr>
            <p:ph idx="1"/>
          </p:nvPr>
        </p:nvSpPr>
        <p:spPr>
          <a:xfrm>
            <a:off x="457197" y="960120"/>
            <a:ext cx="8220456" cy="5623560"/>
          </a:xfrm>
        </p:spPr>
        <p:txBody>
          <a:bodyPr>
            <a:noAutofit/>
          </a:bodyPr>
          <a:lstStyle/>
          <a:p>
            <a:r>
              <a:rPr lang="en-US" dirty="0"/>
              <a:t>Different Investors have different needs, preferences:</a:t>
            </a:r>
          </a:p>
          <a:p>
            <a:pPr lvl="1"/>
            <a:r>
              <a:rPr lang="en-US" dirty="0"/>
              <a:t>Duration</a:t>
            </a:r>
          </a:p>
          <a:p>
            <a:pPr lvl="2"/>
            <a:r>
              <a:rPr lang="en-US" dirty="0"/>
              <a:t>Pass Through may not be ideal asset/liability match for investor</a:t>
            </a:r>
          </a:p>
          <a:p>
            <a:pPr lvl="2"/>
            <a:r>
              <a:rPr lang="en-US" dirty="0"/>
              <a:t>Some investors want just floating rate bonds</a:t>
            </a:r>
          </a:p>
          <a:p>
            <a:pPr lvl="2"/>
            <a:r>
              <a:rPr lang="en-US" dirty="0"/>
              <a:t>Banks buy short average life bonds</a:t>
            </a:r>
          </a:p>
          <a:p>
            <a:pPr lvl="2"/>
            <a:r>
              <a:rPr lang="en-US" dirty="0"/>
              <a:t>Insurance companies buy long average life bonds</a:t>
            </a:r>
          </a:p>
          <a:p>
            <a:pPr lvl="1"/>
            <a:r>
              <a:rPr lang="en-US" dirty="0"/>
              <a:t>Prepayment risk</a:t>
            </a:r>
          </a:p>
          <a:p>
            <a:pPr lvl="2"/>
            <a:r>
              <a:rPr lang="en-US" dirty="0"/>
              <a:t>Some Investors do not want to take this risk</a:t>
            </a:r>
          </a:p>
          <a:p>
            <a:pPr lvl="2"/>
            <a:r>
              <a:rPr lang="en-US" dirty="0"/>
              <a:t>Some Investors are willing to take more </a:t>
            </a:r>
            <a:r>
              <a:rPr lang="en-US" dirty="0" err="1"/>
              <a:t>ppmt</a:t>
            </a:r>
            <a:r>
              <a:rPr lang="en-US" dirty="0"/>
              <a:t> risk because of the higher yield</a:t>
            </a:r>
          </a:p>
          <a:p>
            <a:pPr lvl="2"/>
            <a:r>
              <a:rPr lang="en-US" dirty="0"/>
              <a:t>Some investors may have a view</a:t>
            </a:r>
          </a:p>
          <a:p>
            <a:endParaRPr lang="en-US" b="1" dirty="0">
              <a:solidFill>
                <a:srgbClr val="0070C0"/>
              </a:solidFill>
            </a:endParaRPr>
          </a:p>
          <a:p>
            <a:pPr marL="285750" indent="-285750">
              <a:buFont typeface="Wingdings" panose="05000000000000000000" pitchFamily="2" charset="2"/>
              <a:buChar char="Ø"/>
            </a:pPr>
            <a:r>
              <a:rPr lang="en-US" b="1" dirty="0">
                <a:solidFill>
                  <a:srgbClr val="B4425D"/>
                </a:solidFill>
              </a:rPr>
              <a:t>Key Question: What are the originator’s and GSE’s motivations for issuing CMOs?  (Hint: Think about how on airplanes there are different kinds of seats.) </a:t>
            </a:r>
          </a:p>
          <a:p>
            <a:pPr marL="285750" indent="-285750">
              <a:buFont typeface="Wingdings" panose="05000000000000000000" pitchFamily="2" charset="2"/>
              <a:buChar char="Ø"/>
            </a:pPr>
            <a:r>
              <a:rPr lang="en-US" b="1" dirty="0"/>
              <a:t>maximize the difference between the yield receiving on the mortgage and the cost of issuing the securities</a:t>
            </a:r>
          </a:p>
          <a:p>
            <a:pPr marL="285750" indent="-285750">
              <a:buFont typeface="Wingdings" panose="05000000000000000000" pitchFamily="2" charset="2"/>
              <a:buChar char="Ø"/>
            </a:pPr>
            <a:endParaRPr lang="en-US" b="1" dirty="0">
              <a:solidFill>
                <a:srgbClr val="B4425D"/>
              </a:solidFill>
            </a:endParaRPr>
          </a:p>
          <a:p>
            <a:pPr marL="285750" indent="-285750">
              <a:buFont typeface="Wingdings" panose="05000000000000000000" pitchFamily="2" charset="2"/>
              <a:buChar char="Ø"/>
            </a:pPr>
            <a:endParaRPr lang="en-US" b="1" dirty="0">
              <a:solidFill>
                <a:srgbClr val="B4425D"/>
              </a:solidFill>
            </a:endParaRPr>
          </a:p>
        </p:txBody>
      </p:sp>
      <p:sp>
        <p:nvSpPr>
          <p:cNvPr id="4" name="TextBox 3">
            <a:extLst>
              <a:ext uri="{FF2B5EF4-FFF2-40B4-BE49-F238E27FC236}">
                <a16:creationId xmlns:a16="http://schemas.microsoft.com/office/drawing/2014/main" id="{55C73B98-F879-8440-8976-830E8BD1E6D9}"/>
              </a:ext>
            </a:extLst>
          </p:cNvPr>
          <p:cNvSpPr txBox="1"/>
          <p:nvPr/>
        </p:nvSpPr>
        <p:spPr>
          <a:xfrm>
            <a:off x="6172200" y="6032361"/>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229506315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CMO’s</a:t>
            </a:r>
          </a:p>
        </p:txBody>
      </p:sp>
      <p:sp>
        <p:nvSpPr>
          <p:cNvPr id="3" name="Content Placeholder 2"/>
          <p:cNvSpPr>
            <a:spLocks noGrp="1"/>
          </p:cNvSpPr>
          <p:nvPr>
            <p:ph idx="1"/>
          </p:nvPr>
        </p:nvSpPr>
        <p:spPr/>
        <p:txBody>
          <a:bodyPr>
            <a:noAutofit/>
          </a:bodyPr>
          <a:lstStyle/>
          <a:p>
            <a:r>
              <a:rPr lang="en-US" dirty="0"/>
              <a:t>Unlimited number of ways to structure cash flows</a:t>
            </a:r>
          </a:p>
          <a:p>
            <a:r>
              <a:rPr lang="en-US" dirty="0"/>
              <a:t>Some basic structures used, and then combined together</a:t>
            </a:r>
          </a:p>
          <a:p>
            <a:endParaRPr lang="en-US" dirty="0"/>
          </a:p>
          <a:p>
            <a:r>
              <a:rPr lang="en-US" dirty="0"/>
              <a:t>1) Slicing and dicing interest coupons</a:t>
            </a:r>
          </a:p>
          <a:p>
            <a:pPr lvl="1"/>
            <a:r>
              <a:rPr lang="en-US" b="1" dirty="0">
                <a:solidFill>
                  <a:schemeClr val="accent1"/>
                </a:solidFill>
              </a:rPr>
              <a:t>IO; PO:</a:t>
            </a:r>
            <a:r>
              <a:rPr lang="en-US" dirty="0"/>
              <a:t> stripped down interest: allows the creation of higher/lower coupon bonds</a:t>
            </a:r>
          </a:p>
          <a:p>
            <a:pPr lvl="1"/>
            <a:r>
              <a:rPr lang="en-US" b="1" dirty="0">
                <a:solidFill>
                  <a:schemeClr val="accent1"/>
                </a:solidFill>
              </a:rPr>
              <a:t>Floater; Inverse Floater</a:t>
            </a:r>
            <a:r>
              <a:rPr lang="en-US" dirty="0">
                <a:solidFill>
                  <a:schemeClr val="accent1"/>
                </a:solidFill>
              </a:rPr>
              <a:t>:</a:t>
            </a:r>
            <a:r>
              <a:rPr lang="en-US" dirty="0"/>
              <a:t> floating rate bonds</a:t>
            </a:r>
          </a:p>
          <a:p>
            <a:pPr lvl="1"/>
            <a:r>
              <a:rPr lang="en-US" b="1" dirty="0">
                <a:solidFill>
                  <a:schemeClr val="accent1"/>
                </a:solidFill>
              </a:rPr>
              <a:t>Inverse IO</a:t>
            </a:r>
            <a:r>
              <a:rPr lang="en-US" dirty="0">
                <a:solidFill>
                  <a:schemeClr val="accent1"/>
                </a:solidFill>
              </a:rPr>
              <a:t>:</a:t>
            </a:r>
            <a:r>
              <a:rPr lang="en-US" dirty="0"/>
              <a:t> interest only inverse floater</a:t>
            </a:r>
          </a:p>
          <a:p>
            <a:pPr lvl="1"/>
            <a:endParaRPr lang="en-US" dirty="0"/>
          </a:p>
        </p:txBody>
      </p:sp>
    </p:spTree>
    <p:extLst>
      <p:ext uri="{BB962C8B-B14F-4D97-AF65-F5344CB8AC3E}">
        <p14:creationId xmlns:p14="http://schemas.microsoft.com/office/powerpoint/2010/main" val="70537868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CMO’s</a:t>
            </a:r>
          </a:p>
        </p:txBody>
      </p:sp>
      <p:sp>
        <p:nvSpPr>
          <p:cNvPr id="3" name="Content Placeholder 2"/>
          <p:cNvSpPr>
            <a:spLocks noGrp="1"/>
          </p:cNvSpPr>
          <p:nvPr>
            <p:ph idx="1"/>
          </p:nvPr>
        </p:nvSpPr>
        <p:spPr/>
        <p:txBody>
          <a:bodyPr>
            <a:noAutofit/>
          </a:bodyPr>
          <a:lstStyle/>
          <a:p>
            <a:r>
              <a:rPr lang="en-US" dirty="0"/>
              <a:t>2) Slicing and Dicing Principal Payments</a:t>
            </a:r>
          </a:p>
          <a:p>
            <a:pPr lvl="1"/>
            <a:r>
              <a:rPr lang="en-US" b="1" dirty="0">
                <a:solidFill>
                  <a:schemeClr val="accent1"/>
                </a:solidFill>
              </a:rPr>
              <a:t>Sequential</a:t>
            </a:r>
            <a:r>
              <a:rPr lang="en-US" dirty="0"/>
              <a:t>: bond principal is paid one after the other</a:t>
            </a:r>
          </a:p>
          <a:p>
            <a:pPr lvl="1"/>
            <a:r>
              <a:rPr lang="en-US" b="1" dirty="0">
                <a:solidFill>
                  <a:schemeClr val="accent1"/>
                </a:solidFill>
              </a:rPr>
              <a:t>PAC, TAC</a:t>
            </a:r>
            <a:r>
              <a:rPr lang="en-US" dirty="0">
                <a:solidFill>
                  <a:schemeClr val="accent1"/>
                </a:solidFill>
              </a:rPr>
              <a:t> </a:t>
            </a:r>
            <a:r>
              <a:rPr lang="en-US" dirty="0"/>
              <a:t>(Planned Amortization Class, Targeted Amortization Class): bonds are paid on a schedule, more stable than sequential</a:t>
            </a:r>
          </a:p>
          <a:p>
            <a:pPr lvl="1"/>
            <a:r>
              <a:rPr lang="en-US" b="1" dirty="0">
                <a:solidFill>
                  <a:schemeClr val="accent1"/>
                </a:solidFill>
              </a:rPr>
              <a:t>Support / Companion</a:t>
            </a:r>
            <a:r>
              <a:rPr lang="en-US" dirty="0">
                <a:solidFill>
                  <a:schemeClr val="accent1"/>
                </a:solidFill>
              </a:rPr>
              <a:t>: </a:t>
            </a:r>
            <a:r>
              <a:rPr lang="en-US" dirty="0"/>
              <a:t>supports the PAC or TAC by absorbing the difference between actual collateral prepayments and the schedule</a:t>
            </a:r>
          </a:p>
          <a:p>
            <a:pPr marL="0" lvl="1" indent="0">
              <a:buNone/>
            </a:pPr>
            <a:endParaRPr lang="en-US" b="1" dirty="0"/>
          </a:p>
          <a:p>
            <a:pPr marL="0" lvl="1" indent="0">
              <a:buNone/>
            </a:pPr>
            <a:r>
              <a:rPr lang="en-US" dirty="0"/>
              <a:t>Others</a:t>
            </a:r>
            <a:endParaRPr lang="en-US" b="1" dirty="0"/>
          </a:p>
          <a:p>
            <a:pPr lvl="2"/>
            <a:r>
              <a:rPr lang="en-US" b="1" dirty="0">
                <a:solidFill>
                  <a:schemeClr val="accent1"/>
                </a:solidFill>
              </a:rPr>
              <a:t>Z</a:t>
            </a:r>
            <a:r>
              <a:rPr lang="en-US" dirty="0"/>
              <a:t>: “zero-coupon” until the bond begins to pay principal</a:t>
            </a:r>
          </a:p>
          <a:p>
            <a:pPr lvl="2"/>
            <a:r>
              <a:rPr lang="en-US" b="1" dirty="0">
                <a:solidFill>
                  <a:schemeClr val="accent1"/>
                </a:solidFill>
              </a:rPr>
              <a:t>VADM</a:t>
            </a:r>
            <a:r>
              <a:rPr lang="en-US" dirty="0">
                <a:solidFill>
                  <a:schemeClr val="accent1"/>
                </a:solidFill>
              </a:rPr>
              <a:t> </a:t>
            </a:r>
            <a:r>
              <a:rPr lang="en-US" dirty="0"/>
              <a:t>(Very Accurately Defined Maturity): extremely stable bonds immune to extension risk</a:t>
            </a:r>
          </a:p>
        </p:txBody>
      </p:sp>
    </p:spTree>
    <p:extLst>
      <p:ext uri="{BB962C8B-B14F-4D97-AF65-F5344CB8AC3E}">
        <p14:creationId xmlns:p14="http://schemas.microsoft.com/office/powerpoint/2010/main" val="2242115645"/>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IO / PO</a:t>
            </a:r>
          </a:p>
        </p:txBody>
      </p:sp>
      <p:sp>
        <p:nvSpPr>
          <p:cNvPr id="3" name="Content Placeholder 2"/>
          <p:cNvSpPr>
            <a:spLocks noGrp="1"/>
          </p:cNvSpPr>
          <p:nvPr>
            <p:ph idx="1"/>
          </p:nvPr>
        </p:nvSpPr>
        <p:spPr>
          <a:xfrm>
            <a:off x="457200" y="1143002"/>
            <a:ext cx="7772400" cy="1764438"/>
          </a:xfrm>
        </p:spPr>
        <p:txBody>
          <a:bodyPr>
            <a:normAutofit/>
          </a:bodyPr>
          <a:lstStyle/>
          <a:p>
            <a:r>
              <a:rPr lang="en-US" dirty="0"/>
              <a:t>Can cut cash flows into Interest-Only (IO) tranche and Principal-Only (PO) tranche</a:t>
            </a:r>
          </a:p>
          <a:p>
            <a:pPr lvl="1"/>
            <a:r>
              <a:rPr lang="en-US" dirty="0"/>
              <a:t>POs are positively convex and often have low yields</a:t>
            </a:r>
          </a:p>
          <a:p>
            <a:pPr lvl="1"/>
            <a:r>
              <a:rPr lang="en-US" dirty="0"/>
              <a:t>IO’s are very negatively convex and offer large yield pickups</a:t>
            </a:r>
          </a:p>
          <a:p>
            <a:pPr lvl="2"/>
            <a:r>
              <a:rPr lang="en-US" dirty="0"/>
              <a:t>G-fee and Mortgage Servicing Rights (MSRs), are examples of cash flows that are essentially like interest coupons (the amount collected is a % times the outstanding notional)</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2834640"/>
            <a:ext cx="28384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105400"/>
            <a:ext cx="200977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105400"/>
            <a:ext cx="200977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3886200" y="2834640"/>
            <a:ext cx="1457327" cy="4191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81200" y="5105400"/>
            <a:ext cx="1457327" cy="4191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8800" y="5048250"/>
            <a:ext cx="1457327" cy="4191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cxnSpLocks/>
            <a:stCxn id="22530" idx="2"/>
          </p:cNvCxnSpPr>
          <p:nvPr/>
        </p:nvCxnSpPr>
        <p:spPr>
          <a:xfrm flipH="1">
            <a:off x="3762375" y="4330065"/>
            <a:ext cx="838200" cy="81112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22530" idx="2"/>
          </p:cNvCxnSpPr>
          <p:nvPr/>
        </p:nvCxnSpPr>
        <p:spPr>
          <a:xfrm>
            <a:off x="4600575" y="4330065"/>
            <a:ext cx="885825" cy="775335"/>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84362" y="6452800"/>
            <a:ext cx="1373453" cy="276999"/>
          </a:xfrm>
          <a:prstGeom prst="rect">
            <a:avLst/>
          </a:prstGeom>
          <a:noFill/>
        </p:spPr>
        <p:txBody>
          <a:bodyPr wrap="none" rtlCol="0">
            <a:spAutoFit/>
          </a:bodyPr>
          <a:lstStyle/>
          <a:p>
            <a:r>
              <a:rPr lang="en-US" sz="1200" dirty="0"/>
              <a:t>Source: L. Gauthier</a:t>
            </a:r>
          </a:p>
        </p:txBody>
      </p:sp>
      <p:sp>
        <p:nvSpPr>
          <p:cNvPr id="14" name="Content Placeholder 2"/>
          <p:cNvSpPr txBox="1">
            <a:spLocks/>
          </p:cNvSpPr>
          <p:nvPr/>
        </p:nvSpPr>
        <p:spPr>
          <a:xfrm>
            <a:off x="1752600" y="2848655"/>
            <a:ext cx="1428750" cy="526731"/>
          </a:xfrm>
          <a:prstGeom prst="rect">
            <a:avLst/>
          </a:prstGeom>
        </p:spPr>
        <p:txBody>
          <a:bodyPr vert="horz" lIns="0" tIns="0" rIns="0" bIns="0" rtlCol="0">
            <a:norm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$100mm * 6% = $6mm interest</a:t>
            </a:r>
          </a:p>
        </p:txBody>
      </p:sp>
      <p:sp>
        <p:nvSpPr>
          <p:cNvPr id="15" name="Content Placeholder 2"/>
          <p:cNvSpPr txBox="1">
            <a:spLocks/>
          </p:cNvSpPr>
          <p:nvPr/>
        </p:nvSpPr>
        <p:spPr>
          <a:xfrm>
            <a:off x="309154" y="5141186"/>
            <a:ext cx="1691640" cy="526731"/>
          </a:xfrm>
          <a:prstGeom prst="rect">
            <a:avLst/>
          </a:prstGeom>
        </p:spPr>
        <p:txBody>
          <a:bodyPr vert="horz" lIns="0" tIns="0" rIns="0" bIns="0" rtlCol="0">
            <a:norm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$60mm * 4% = $2.4mm interest</a:t>
            </a:r>
          </a:p>
        </p:txBody>
      </p:sp>
      <p:sp>
        <p:nvSpPr>
          <p:cNvPr id="17" name="Content Placeholder 2"/>
          <p:cNvSpPr txBox="1">
            <a:spLocks/>
          </p:cNvSpPr>
          <p:nvPr/>
        </p:nvSpPr>
        <p:spPr>
          <a:xfrm>
            <a:off x="7589520" y="5141185"/>
            <a:ext cx="1508760" cy="526731"/>
          </a:xfrm>
          <a:prstGeom prst="rect">
            <a:avLst/>
          </a:prstGeom>
        </p:spPr>
        <p:txBody>
          <a:bodyPr vert="horz" lIns="0" tIns="0" rIns="0" bIns="0" rtlCol="0">
            <a:norm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$40mm * 9% = $3.6mm interest</a:t>
            </a:r>
          </a:p>
        </p:txBody>
      </p:sp>
      <p:sp>
        <p:nvSpPr>
          <p:cNvPr id="4" name="Rectangle 3">
            <a:extLst>
              <a:ext uri="{FF2B5EF4-FFF2-40B4-BE49-F238E27FC236}">
                <a16:creationId xmlns:a16="http://schemas.microsoft.com/office/drawing/2014/main" id="{D387DB6E-D4FF-B148-9D24-6BD596FECD1D}"/>
              </a:ext>
            </a:extLst>
          </p:cNvPr>
          <p:cNvSpPr/>
          <p:nvPr/>
        </p:nvSpPr>
        <p:spPr>
          <a:xfrm>
            <a:off x="423863" y="3949933"/>
            <a:ext cx="2452687" cy="954107"/>
          </a:xfrm>
          <a:prstGeom prst="rect">
            <a:avLst/>
          </a:prstGeom>
        </p:spPr>
        <p:txBody>
          <a:bodyPr wrap="square">
            <a:spAutoFit/>
          </a:bodyPr>
          <a:lstStyle/>
          <a:p>
            <a:r>
              <a:rPr lang="en-US" sz="1400" dirty="0"/>
              <a:t>By re-combining collateral cash flows, we can create bonds with a higher or lower coupon</a:t>
            </a:r>
          </a:p>
        </p:txBody>
      </p:sp>
    </p:spTree>
    <p:extLst>
      <p:ext uri="{BB962C8B-B14F-4D97-AF65-F5344CB8AC3E}">
        <p14:creationId xmlns:p14="http://schemas.microsoft.com/office/powerpoint/2010/main" val="151162503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p:bldP spid="17"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Floater and Inverse </a:t>
            </a:r>
            <a:r>
              <a:rPr lang="en-US" b="1" dirty="0">
                <a:solidFill>
                  <a:schemeClr val="accent1"/>
                </a:solidFill>
              </a:rPr>
              <a:t>Floater</a:t>
            </a:r>
          </a:p>
        </p:txBody>
      </p:sp>
      <p:sp>
        <p:nvSpPr>
          <p:cNvPr id="3" name="Content Placeholder 2"/>
          <p:cNvSpPr>
            <a:spLocks noGrp="1"/>
          </p:cNvSpPr>
          <p:nvPr>
            <p:ph idx="1"/>
          </p:nvPr>
        </p:nvSpPr>
        <p:spPr>
          <a:xfrm>
            <a:off x="457200" y="1143001"/>
            <a:ext cx="4343400" cy="4257972"/>
          </a:xfrm>
        </p:spPr>
        <p:txBody>
          <a:bodyPr>
            <a:normAutofit/>
          </a:bodyPr>
          <a:lstStyle/>
          <a:p>
            <a:pPr marL="285750" indent="-285750">
              <a:buFont typeface="Wingdings" panose="05000000000000000000" pitchFamily="2" charset="2"/>
              <a:buChar char="Ø"/>
            </a:pPr>
            <a:r>
              <a:rPr lang="en-US" dirty="0"/>
              <a:t>Agency CMOs backed mostly by fixed-rate collateral</a:t>
            </a:r>
          </a:p>
          <a:p>
            <a:pPr marL="285750" indent="-285750">
              <a:buFont typeface="Wingdings" panose="05000000000000000000" pitchFamily="2" charset="2"/>
              <a:buChar char="Ø"/>
            </a:pPr>
            <a:r>
              <a:rPr lang="en-US" dirty="0"/>
              <a:t>A floating-rate bond can be created from fixed-rate collateral by using the fixed coupon to pay two tranches: </a:t>
            </a:r>
          </a:p>
          <a:p>
            <a:pPr lvl="2"/>
            <a:r>
              <a:rPr lang="en-US" dirty="0"/>
              <a:t>a floater indexed to LIBOR</a:t>
            </a:r>
          </a:p>
          <a:p>
            <a:pPr lvl="2"/>
            <a:r>
              <a:rPr lang="en-US" dirty="0"/>
              <a:t>an </a:t>
            </a:r>
            <a:r>
              <a:rPr lang="en-US" b="1" dirty="0">
                <a:solidFill>
                  <a:schemeClr val="accent1"/>
                </a:solidFill>
              </a:rPr>
              <a:t>inverse floater</a:t>
            </a:r>
            <a:r>
              <a:rPr lang="en-US" dirty="0"/>
              <a:t> indexed to </a:t>
            </a:r>
            <a:r>
              <a:rPr lang="en-US" b="1" dirty="0">
                <a:solidFill>
                  <a:schemeClr val="accent1"/>
                </a:solidFill>
              </a:rPr>
              <a:t>-LIBOR</a:t>
            </a:r>
            <a:r>
              <a:rPr lang="en-US" dirty="0"/>
              <a:t>.</a:t>
            </a:r>
          </a:p>
          <a:p>
            <a:pPr marL="285750" indent="-285750">
              <a:buFont typeface="Wingdings" panose="05000000000000000000" pitchFamily="2" charset="2"/>
              <a:buChar char="Ø"/>
            </a:pPr>
            <a:r>
              <a:rPr lang="en-US" dirty="0"/>
              <a:t>The sum of the floater and inverse cash flows equals the fixed-rate cash flow.</a:t>
            </a:r>
          </a:p>
          <a:p>
            <a:pPr>
              <a:buNone/>
            </a:pPr>
            <a:endParaRPr lang="en-US" dirty="0"/>
          </a:p>
          <a:p>
            <a:pPr marL="285750" indent="-285750">
              <a:buFont typeface="Wingdings" panose="05000000000000000000" pitchFamily="2" charset="2"/>
              <a:buChar char="Ø"/>
            </a:pPr>
            <a:r>
              <a:rPr lang="en-US" dirty="0"/>
              <a:t>The floater is capped to prevent the inverse from having a negative coupon if interest rates are very high</a:t>
            </a:r>
          </a:p>
        </p:txBody>
      </p:sp>
      <p:sp>
        <p:nvSpPr>
          <p:cNvPr id="6" name="TextBox 5"/>
          <p:cNvSpPr txBox="1"/>
          <p:nvPr/>
        </p:nvSpPr>
        <p:spPr>
          <a:xfrm>
            <a:off x="457200" y="5400973"/>
            <a:ext cx="8458200" cy="954107"/>
          </a:xfrm>
          <a:prstGeom prst="rect">
            <a:avLst/>
          </a:prstGeom>
          <a:noFill/>
        </p:spPr>
        <p:txBody>
          <a:bodyPr wrap="square" rtlCol="0">
            <a:spAutoFit/>
          </a:bodyPr>
          <a:lstStyle/>
          <a:p>
            <a:r>
              <a:rPr lang="en-US" sz="1400" dirty="0"/>
              <a:t>If $100MM net coupon 6% then	$</a:t>
            </a:r>
            <a:r>
              <a:rPr lang="en-US" sz="1400" b="1" dirty="0"/>
              <a:t>80MM</a:t>
            </a:r>
            <a:r>
              <a:rPr lang="en-US" sz="1400" dirty="0"/>
              <a:t> floater coupon = min( LIBOR + 50bps, 7.5% ); </a:t>
            </a:r>
          </a:p>
          <a:p>
            <a:r>
              <a:rPr lang="en-US" sz="1400" dirty="0"/>
              <a:t>			$</a:t>
            </a:r>
            <a:r>
              <a:rPr lang="en-US" sz="1400" b="1" dirty="0">
                <a:solidFill>
                  <a:schemeClr val="accent1"/>
                </a:solidFill>
              </a:rPr>
              <a:t>20MM inverse </a:t>
            </a:r>
            <a:r>
              <a:rPr lang="en-US" sz="1400" dirty="0"/>
              <a:t>coupon = max( 0 , 28% - 4*LIBOR) ) </a:t>
            </a:r>
          </a:p>
          <a:p>
            <a:endParaRPr lang="en-US" sz="1400" dirty="0"/>
          </a:p>
          <a:p>
            <a:r>
              <a:rPr lang="en-US" sz="1400" dirty="0"/>
              <a:t>			(notice: the sum of the </a:t>
            </a:r>
            <a:r>
              <a:rPr lang="en-US" sz="1400" dirty="0" err="1"/>
              <a:t>notionals</a:t>
            </a:r>
            <a:r>
              <a:rPr lang="en-US" sz="1400" dirty="0"/>
              <a:t> = $100MM)</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1463040"/>
            <a:ext cx="378142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4206240"/>
            <a:ext cx="17335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475603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Floater and Inverse </a:t>
            </a:r>
            <a:r>
              <a:rPr lang="en-US" b="1" dirty="0"/>
              <a:t>Floater – why? what are the risks?</a:t>
            </a:r>
          </a:p>
        </p:txBody>
      </p:sp>
      <p:sp>
        <p:nvSpPr>
          <p:cNvPr id="3" name="Content Placeholder 2"/>
          <p:cNvSpPr>
            <a:spLocks noGrp="1"/>
          </p:cNvSpPr>
          <p:nvPr>
            <p:ph idx="1"/>
          </p:nvPr>
        </p:nvSpPr>
        <p:spPr>
          <a:xfrm>
            <a:off x="457200" y="1143001"/>
            <a:ext cx="4343400" cy="5303519"/>
          </a:xfrm>
        </p:spPr>
        <p:txBody>
          <a:bodyPr>
            <a:normAutofit/>
          </a:bodyPr>
          <a:lstStyle/>
          <a:p>
            <a:pPr marL="285750" indent="-285750">
              <a:buFont typeface="Wingdings" panose="05000000000000000000" pitchFamily="2" charset="2"/>
              <a:buChar char="Ø"/>
            </a:pPr>
            <a:r>
              <a:rPr lang="en-US" dirty="0"/>
              <a:t>Key things to think about</a:t>
            </a:r>
          </a:p>
          <a:p>
            <a:pPr marL="514350" lvl="1" indent="-285750">
              <a:buFont typeface="Arial" panose="020B0604020202020204" pitchFamily="34" charset="0"/>
              <a:buChar char="•"/>
            </a:pPr>
            <a:r>
              <a:rPr lang="en-US" dirty="0"/>
              <a:t>Why would investors be interested in these securities?</a:t>
            </a:r>
          </a:p>
          <a:p>
            <a:pPr marL="514350" lvl="1" indent="-285750">
              <a:buFont typeface="Arial" panose="020B0604020202020204" pitchFamily="34" charset="0"/>
              <a:buChar char="•"/>
            </a:pPr>
            <a:r>
              <a:rPr lang="en-US" dirty="0"/>
              <a:t>Why would the Issuer structure these securities?</a:t>
            </a:r>
          </a:p>
          <a:p>
            <a:pPr marL="514350" lvl="1" indent="-285750">
              <a:buFont typeface="Arial" panose="020B0604020202020204" pitchFamily="34" charset="0"/>
              <a:buChar char="•"/>
            </a:pPr>
            <a:r>
              <a:rPr lang="en-US" dirty="0">
                <a:solidFill>
                  <a:srgbClr val="B4425D"/>
                </a:solidFill>
              </a:rPr>
              <a:t>What are the differences in risks for these securities vs a fixed-rate passthrough?</a:t>
            </a:r>
          </a:p>
          <a:p>
            <a:pPr marL="514350" lvl="1" indent="-285750">
              <a:buFont typeface="Arial" panose="020B0604020202020204" pitchFamily="34" charset="0"/>
              <a:buChar char="•"/>
            </a:pPr>
            <a:r>
              <a:rPr lang="en-US" dirty="0"/>
              <a:t>Floater almost have no risk but the sum of risk of floater and inverse floater should equal to the risk of the fix rate bond. So the inverse floater has much more risk</a:t>
            </a:r>
            <a:endParaRPr lang="en-US" dirty="0">
              <a:solidFill>
                <a:srgbClr val="B4425D"/>
              </a:solidFill>
            </a:endParaRPr>
          </a:p>
          <a:p>
            <a:pPr marL="514350" lvl="1" indent="-285750">
              <a:buFont typeface="Arial" panose="020B0604020202020204" pitchFamily="34" charset="0"/>
              <a:buChar char="•"/>
            </a:pPr>
            <a:r>
              <a:rPr lang="en-US" dirty="0">
                <a:solidFill>
                  <a:srgbClr val="B4425D"/>
                </a:solidFill>
              </a:rPr>
              <a:t>How do the yields (or spreads) for these securities compare to each other and to the yields (or spreads) for a fixed-rate </a:t>
            </a:r>
            <a:r>
              <a:rPr lang="en-US" dirty="0" err="1">
                <a:solidFill>
                  <a:srgbClr val="B4425D"/>
                </a:solidFill>
              </a:rPr>
              <a:t>passthrough</a:t>
            </a:r>
            <a:r>
              <a:rPr lang="en-US" dirty="0">
                <a:solidFill>
                  <a:srgbClr val="B4425D"/>
                </a:solidFill>
              </a:rPr>
              <a:t>? Why?</a:t>
            </a:r>
          </a:p>
          <a:p>
            <a:pPr marL="514350" lvl="1" indent="-285750">
              <a:buFont typeface="Arial" panose="020B0604020202020204" pitchFamily="34" charset="0"/>
              <a:buChar char="•"/>
            </a:pPr>
            <a:r>
              <a:rPr lang="en-US" dirty="0"/>
              <a:t>Yield: inverse floater &gt; fixed rate bond &gt; floater</a:t>
            </a:r>
          </a:p>
        </p:txBody>
      </p:sp>
      <p:sp>
        <p:nvSpPr>
          <p:cNvPr id="6" name="TextBox 5"/>
          <p:cNvSpPr txBox="1"/>
          <p:nvPr/>
        </p:nvSpPr>
        <p:spPr>
          <a:xfrm>
            <a:off x="4526279" y="1143000"/>
            <a:ext cx="4526281" cy="523220"/>
          </a:xfrm>
          <a:prstGeom prst="rect">
            <a:avLst/>
          </a:prstGeom>
          <a:noFill/>
        </p:spPr>
        <p:txBody>
          <a:bodyPr wrap="square" rtlCol="0">
            <a:spAutoFit/>
          </a:bodyPr>
          <a:lstStyle/>
          <a:p>
            <a:r>
              <a:rPr lang="en-US" sz="1400" dirty="0"/>
              <a:t>$</a:t>
            </a:r>
            <a:r>
              <a:rPr lang="en-US" sz="1400" b="1" dirty="0"/>
              <a:t>80MM</a:t>
            </a:r>
            <a:r>
              <a:rPr lang="en-US" sz="1400" dirty="0"/>
              <a:t> floater coupon = min( LIBOR + 50bps, 7.5% ); </a:t>
            </a:r>
          </a:p>
          <a:p>
            <a:r>
              <a:rPr lang="en-US" sz="1400" dirty="0"/>
              <a:t>$</a:t>
            </a:r>
            <a:r>
              <a:rPr lang="en-US" sz="1400" b="1" dirty="0">
                <a:solidFill>
                  <a:schemeClr val="accent1"/>
                </a:solidFill>
              </a:rPr>
              <a:t>20MM inverse </a:t>
            </a:r>
            <a:r>
              <a:rPr lang="en-US" sz="1400" dirty="0"/>
              <a:t>coupon = max( 0 , 28% - 4*LIBOR) ) </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1905000"/>
            <a:ext cx="378142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4781550"/>
            <a:ext cx="17335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7CDEE5CB-91AD-D74C-A159-C81988D2DF29}"/>
              </a:ext>
            </a:extLst>
          </p:cNvPr>
          <p:cNvSpPr txBox="1"/>
          <p:nvPr/>
        </p:nvSpPr>
        <p:spPr>
          <a:xfrm>
            <a:off x="6751124" y="5576500"/>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404384294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Floater and </a:t>
            </a:r>
            <a:r>
              <a:rPr lang="en-US" b="1" dirty="0">
                <a:solidFill>
                  <a:schemeClr val="accent1"/>
                </a:solidFill>
              </a:rPr>
              <a:t>Inverse</a:t>
            </a:r>
            <a:r>
              <a:rPr lang="en-US" dirty="0">
                <a:solidFill>
                  <a:schemeClr val="accent1"/>
                </a:solidFill>
              </a:rPr>
              <a:t> </a:t>
            </a:r>
            <a:r>
              <a:rPr lang="en-US" b="1" dirty="0">
                <a:solidFill>
                  <a:schemeClr val="accent1"/>
                </a:solidFill>
              </a:rPr>
              <a:t>IO (“Interest-Only”)</a:t>
            </a:r>
          </a:p>
        </p:txBody>
      </p:sp>
      <p:sp>
        <p:nvSpPr>
          <p:cNvPr id="3" name="Content Placeholder 2"/>
          <p:cNvSpPr>
            <a:spLocks noGrp="1"/>
          </p:cNvSpPr>
          <p:nvPr>
            <p:ph idx="1"/>
          </p:nvPr>
        </p:nvSpPr>
        <p:spPr>
          <a:xfrm>
            <a:off x="457200" y="1143000"/>
            <a:ext cx="4028016" cy="4389119"/>
          </a:xfrm>
        </p:spPr>
        <p:txBody>
          <a:bodyPr>
            <a:normAutofit/>
          </a:bodyPr>
          <a:lstStyle/>
          <a:p>
            <a:r>
              <a:rPr lang="en-US" dirty="0"/>
              <a:t>A floating-rate bond can be created from fixed-rate collateral by using the fixed coupon to pay two tranches: </a:t>
            </a:r>
          </a:p>
          <a:p>
            <a:pPr lvl="1"/>
            <a:r>
              <a:rPr lang="en-US" dirty="0"/>
              <a:t>a floater indexed to LIBOR</a:t>
            </a:r>
          </a:p>
          <a:p>
            <a:pPr lvl="1"/>
            <a:r>
              <a:rPr lang="en-US" dirty="0"/>
              <a:t>an </a:t>
            </a:r>
            <a:r>
              <a:rPr lang="en-US" b="1" dirty="0">
                <a:solidFill>
                  <a:schemeClr val="accent1"/>
                </a:solidFill>
              </a:rPr>
              <a:t>inverse IO </a:t>
            </a:r>
            <a:r>
              <a:rPr lang="en-US" dirty="0"/>
              <a:t>that pays a coupon indexed to </a:t>
            </a:r>
            <a:r>
              <a:rPr lang="en-US" b="1" dirty="0">
                <a:solidFill>
                  <a:schemeClr val="accent1"/>
                </a:solidFill>
              </a:rPr>
              <a:t>–LIBOR</a:t>
            </a:r>
            <a:r>
              <a:rPr lang="en-US" dirty="0">
                <a:solidFill>
                  <a:schemeClr val="tx2"/>
                </a:solidFill>
              </a:rPr>
              <a:t>, </a:t>
            </a:r>
            <a:r>
              <a:rPr lang="en-US" b="1" i="1" dirty="0">
                <a:solidFill>
                  <a:schemeClr val="accent1"/>
                </a:solidFill>
              </a:rPr>
              <a:t>but does not pay any principal</a:t>
            </a:r>
          </a:p>
          <a:p>
            <a:r>
              <a:rPr lang="en-US" dirty="0"/>
              <a:t>The sum of the floater and inverse </a:t>
            </a:r>
            <a:r>
              <a:rPr lang="en-US" b="1" dirty="0">
                <a:solidFill>
                  <a:schemeClr val="accent1"/>
                </a:solidFill>
              </a:rPr>
              <a:t>IO</a:t>
            </a:r>
            <a:r>
              <a:rPr lang="en-US" dirty="0">
                <a:solidFill>
                  <a:schemeClr val="accent1"/>
                </a:solidFill>
              </a:rPr>
              <a:t> </a:t>
            </a:r>
            <a:r>
              <a:rPr lang="en-US" dirty="0"/>
              <a:t>equals the fixed-rate cash flow.</a:t>
            </a:r>
          </a:p>
          <a:p>
            <a:endParaRPr lang="en-US" dirty="0"/>
          </a:p>
          <a:p>
            <a:endParaRPr lang="en-US" dirty="0"/>
          </a:p>
          <a:p>
            <a:r>
              <a:rPr lang="en-US" dirty="0"/>
              <a:t>The floater is capped to prevent the inverse </a:t>
            </a:r>
            <a:r>
              <a:rPr lang="en-US" b="1" dirty="0">
                <a:solidFill>
                  <a:schemeClr val="accent1"/>
                </a:solidFill>
              </a:rPr>
              <a:t>IO</a:t>
            </a:r>
            <a:r>
              <a:rPr lang="en-US" dirty="0">
                <a:solidFill>
                  <a:schemeClr val="accent1"/>
                </a:solidFill>
              </a:rPr>
              <a:t> </a:t>
            </a:r>
            <a:r>
              <a:rPr lang="en-US" dirty="0"/>
              <a:t>from having a negative coupon if interest rates are very high</a:t>
            </a:r>
          </a:p>
        </p:txBody>
      </p:sp>
      <p:sp>
        <p:nvSpPr>
          <p:cNvPr id="6" name="TextBox 5"/>
          <p:cNvSpPr txBox="1"/>
          <p:nvPr/>
        </p:nvSpPr>
        <p:spPr>
          <a:xfrm>
            <a:off x="365760" y="5583853"/>
            <a:ext cx="8610600" cy="954107"/>
          </a:xfrm>
          <a:prstGeom prst="rect">
            <a:avLst/>
          </a:prstGeom>
          <a:noFill/>
        </p:spPr>
        <p:txBody>
          <a:bodyPr wrap="square" rtlCol="0">
            <a:spAutoFit/>
          </a:bodyPr>
          <a:lstStyle/>
          <a:p>
            <a:r>
              <a:rPr lang="en-US" sz="1400" dirty="0"/>
              <a:t>If $100MM net coupon 6% then	$100MM floater coupon = min( LIBOR + 50bps, 6% ); </a:t>
            </a:r>
          </a:p>
          <a:p>
            <a:r>
              <a:rPr lang="en-US" sz="1400" dirty="0"/>
              <a:t>			$</a:t>
            </a:r>
            <a:r>
              <a:rPr lang="en-US" sz="1400" b="1" dirty="0">
                <a:solidFill>
                  <a:schemeClr val="accent1"/>
                </a:solidFill>
              </a:rPr>
              <a:t>100MM inverse IO</a:t>
            </a:r>
            <a:r>
              <a:rPr lang="en-US" sz="1400" dirty="0"/>
              <a:t> = max( 0 , 5.5% - (LIBOR + 50bps) ) </a:t>
            </a:r>
          </a:p>
          <a:p>
            <a:endParaRPr lang="en-US" sz="1400" dirty="0"/>
          </a:p>
          <a:p>
            <a:r>
              <a:rPr lang="en-US" sz="1400" dirty="0"/>
              <a:t>			notice: the sum of </a:t>
            </a:r>
            <a:r>
              <a:rPr lang="en-US" sz="1400" dirty="0" err="1"/>
              <a:t>notionals</a:t>
            </a:r>
            <a:r>
              <a:rPr lang="en-US" sz="1400" dirty="0"/>
              <a:t> </a:t>
            </a:r>
            <a:r>
              <a:rPr lang="en-US" sz="1400" b="1" dirty="0">
                <a:solidFill>
                  <a:schemeClr val="accent1"/>
                </a:solidFill>
              </a:rPr>
              <a:t>&lt;&gt;</a:t>
            </a:r>
            <a:r>
              <a:rPr lang="en-US" sz="1400" dirty="0"/>
              <a:t> $100MM. The second has no principal</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5" y="1783080"/>
            <a:ext cx="41052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4011930"/>
            <a:ext cx="17335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8396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Topics</a:t>
            </a:r>
          </a:p>
        </p:txBody>
      </p:sp>
      <p:sp>
        <p:nvSpPr>
          <p:cNvPr id="3" name="Content Placeholder 2"/>
          <p:cNvSpPr>
            <a:spLocks noGrp="1"/>
          </p:cNvSpPr>
          <p:nvPr>
            <p:ph idx="1"/>
          </p:nvPr>
        </p:nvSpPr>
        <p:spPr/>
        <p:txBody>
          <a:bodyPr>
            <a:normAutofit fontScale="92500" lnSpcReduction="10000"/>
          </a:bodyPr>
          <a:lstStyle/>
          <a:p>
            <a:pPr marL="285750" indent="-285750">
              <a:buFont typeface="Wingdings" panose="05000000000000000000" pitchFamily="2" charset="2"/>
              <a:buChar char="Ø"/>
            </a:pPr>
            <a:r>
              <a:rPr lang="en-US" dirty="0"/>
              <a:t>Homework from previous lecture</a:t>
            </a:r>
          </a:p>
          <a:p>
            <a:pPr marL="285750" indent="-285750">
              <a:buFont typeface="Wingdings" panose="05000000000000000000" pitchFamily="2" charset="2"/>
              <a:buChar char="Ø"/>
            </a:pPr>
            <a:r>
              <a:rPr lang="en-US" dirty="0"/>
              <a:t>Mortgage Servicing</a:t>
            </a:r>
          </a:p>
          <a:p>
            <a:pPr marL="285750" indent="-285750">
              <a:buFont typeface="Wingdings" panose="05000000000000000000" pitchFamily="2" charset="2"/>
              <a:buChar char="Ø"/>
            </a:pPr>
            <a:r>
              <a:rPr lang="en-US" dirty="0"/>
              <a:t>Swapping whole loans into MBS</a:t>
            </a:r>
          </a:p>
          <a:p>
            <a:pPr marL="285750" indent="-285750">
              <a:buFont typeface="Wingdings" panose="05000000000000000000" pitchFamily="2" charset="2"/>
              <a:buChar char="Ø"/>
            </a:pPr>
            <a:r>
              <a:rPr lang="en-US" dirty="0"/>
              <a:t>CMOs</a:t>
            </a:r>
          </a:p>
          <a:p>
            <a:pPr lvl="2"/>
            <a:r>
              <a:rPr lang="en-US" dirty="0"/>
              <a:t>IO / PO</a:t>
            </a:r>
          </a:p>
          <a:p>
            <a:pPr lvl="2"/>
            <a:r>
              <a:rPr lang="en-US" dirty="0"/>
              <a:t>Floater, Inverse IO</a:t>
            </a:r>
          </a:p>
          <a:p>
            <a:pPr lvl="2"/>
            <a:r>
              <a:rPr lang="en-US" dirty="0"/>
              <a:t>Sequential</a:t>
            </a:r>
          </a:p>
          <a:p>
            <a:pPr lvl="2"/>
            <a:r>
              <a:rPr lang="en-US" dirty="0"/>
              <a:t>PAC &amp; Companion</a:t>
            </a:r>
          </a:p>
          <a:p>
            <a:pPr lvl="2"/>
            <a:r>
              <a:rPr lang="en-US" dirty="0"/>
              <a:t>Sequential PAC</a:t>
            </a:r>
          </a:p>
          <a:p>
            <a:pPr lvl="2"/>
            <a:r>
              <a:rPr lang="en-US" dirty="0"/>
              <a:t>Type II PAC </a:t>
            </a:r>
          </a:p>
          <a:p>
            <a:pPr lvl="2"/>
            <a:r>
              <a:rPr lang="en-US" dirty="0"/>
              <a:t>Actual CMO Structures</a:t>
            </a:r>
          </a:p>
          <a:p>
            <a:pPr lvl="2"/>
            <a:r>
              <a:rPr lang="en-US" dirty="0"/>
              <a:t>Homework &amp; Reading</a:t>
            </a:r>
          </a:p>
          <a:p>
            <a:pPr lvl="2"/>
            <a:r>
              <a:rPr lang="en-US" dirty="0"/>
              <a:t>Others</a:t>
            </a:r>
          </a:p>
        </p:txBody>
      </p:sp>
    </p:spTree>
    <p:extLst>
      <p:ext uri="{BB962C8B-B14F-4D97-AF65-F5344CB8AC3E}">
        <p14:creationId xmlns:p14="http://schemas.microsoft.com/office/powerpoint/2010/main" val="302530079"/>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Floater and </a:t>
            </a:r>
            <a:r>
              <a:rPr lang="en-US" b="1" dirty="0">
                <a:solidFill>
                  <a:schemeClr val="accent1"/>
                </a:solidFill>
              </a:rPr>
              <a:t>Inverse</a:t>
            </a:r>
            <a:r>
              <a:rPr lang="en-US" dirty="0">
                <a:solidFill>
                  <a:schemeClr val="accent1"/>
                </a:solidFill>
              </a:rPr>
              <a:t> </a:t>
            </a:r>
            <a:r>
              <a:rPr lang="en-US" b="1" dirty="0">
                <a:solidFill>
                  <a:schemeClr val="accent1"/>
                </a:solidFill>
              </a:rPr>
              <a:t>IO (“Interest-Only”)</a:t>
            </a:r>
          </a:p>
        </p:txBody>
      </p:sp>
      <p:sp>
        <p:nvSpPr>
          <p:cNvPr id="3" name="Content Placeholder 2"/>
          <p:cNvSpPr>
            <a:spLocks noGrp="1"/>
          </p:cNvSpPr>
          <p:nvPr>
            <p:ph idx="1"/>
          </p:nvPr>
        </p:nvSpPr>
        <p:spPr>
          <a:xfrm>
            <a:off x="457200" y="1143000"/>
            <a:ext cx="4028016" cy="5349239"/>
          </a:xfrm>
        </p:spPr>
        <p:txBody>
          <a:bodyPr>
            <a:normAutofit/>
          </a:bodyPr>
          <a:lstStyle/>
          <a:p>
            <a:pPr marL="285750" indent="-285750">
              <a:buFont typeface="Wingdings" panose="05000000000000000000" pitchFamily="2" charset="2"/>
              <a:buChar char="Ø"/>
            </a:pPr>
            <a:r>
              <a:rPr lang="en-US" dirty="0"/>
              <a:t>Key things to think about</a:t>
            </a:r>
          </a:p>
          <a:p>
            <a:pPr marL="514350" lvl="1" indent="-285750">
              <a:buFont typeface="Arial" panose="020B0604020202020204" pitchFamily="34" charset="0"/>
              <a:buChar char="•"/>
            </a:pPr>
            <a:r>
              <a:rPr lang="en-US" dirty="0"/>
              <a:t>Why would investors be interested in these securities?</a:t>
            </a:r>
          </a:p>
          <a:p>
            <a:pPr marL="514350" lvl="1" indent="-285750">
              <a:buFont typeface="Arial" panose="020B0604020202020204" pitchFamily="34" charset="0"/>
              <a:buChar char="•"/>
            </a:pPr>
            <a:r>
              <a:rPr lang="en-US" dirty="0"/>
              <a:t>Why would the Issuer structure these securities?</a:t>
            </a:r>
          </a:p>
          <a:p>
            <a:pPr marL="514350" lvl="1" indent="-285750">
              <a:buFont typeface="Arial" panose="020B0604020202020204" pitchFamily="34" charset="0"/>
              <a:buChar char="•"/>
            </a:pPr>
            <a:r>
              <a:rPr lang="en-US" dirty="0">
                <a:solidFill>
                  <a:srgbClr val="B4425D"/>
                </a:solidFill>
              </a:rPr>
              <a:t>What are the differences in risks for these securities vs a fixed-rate </a:t>
            </a:r>
            <a:r>
              <a:rPr lang="en-US" dirty="0" err="1">
                <a:solidFill>
                  <a:srgbClr val="B4425D"/>
                </a:solidFill>
              </a:rPr>
              <a:t>passthrough</a:t>
            </a:r>
            <a:r>
              <a:rPr lang="en-US" dirty="0">
                <a:solidFill>
                  <a:srgbClr val="B4425D"/>
                </a:solidFill>
              </a:rPr>
              <a:t>?</a:t>
            </a:r>
          </a:p>
          <a:p>
            <a:pPr lvl="1" indent="0">
              <a:buNone/>
            </a:pPr>
            <a:endParaRPr lang="en-US" dirty="0">
              <a:solidFill>
                <a:srgbClr val="B4425D"/>
              </a:solidFill>
            </a:endParaRPr>
          </a:p>
          <a:p>
            <a:pPr marL="514350" lvl="1" indent="-285750">
              <a:buFont typeface="Arial" panose="020B0604020202020204" pitchFamily="34" charset="0"/>
              <a:buChar char="•"/>
            </a:pPr>
            <a:r>
              <a:rPr lang="en-US" dirty="0">
                <a:solidFill>
                  <a:srgbClr val="B4425D"/>
                </a:solidFill>
              </a:rPr>
              <a:t>How do the yields (or spreads) for these securities compare to each other and to the yields (or spreads) for a fixed-rate </a:t>
            </a:r>
            <a:r>
              <a:rPr lang="en-US" dirty="0" err="1">
                <a:solidFill>
                  <a:srgbClr val="B4425D"/>
                </a:solidFill>
              </a:rPr>
              <a:t>passthrough</a:t>
            </a:r>
            <a:r>
              <a:rPr lang="en-US" dirty="0">
                <a:solidFill>
                  <a:srgbClr val="B4425D"/>
                </a:solidFill>
              </a:rPr>
              <a:t>? Why?</a:t>
            </a:r>
          </a:p>
          <a:p>
            <a:pPr marL="514350" lvl="1" indent="-285750">
              <a:buFont typeface="Arial" panose="020B0604020202020204" pitchFamily="34" charset="0"/>
              <a:buChar char="•"/>
            </a:pPr>
            <a:r>
              <a:rPr lang="en-US" dirty="0"/>
              <a:t>Inverse IO &gt; </a:t>
            </a:r>
            <a:r>
              <a:rPr lang="en-US" altLang="zh-CN" dirty="0"/>
              <a:t>fixed &gt; floater</a:t>
            </a:r>
            <a:endParaRPr lang="en-US" dirty="0"/>
          </a:p>
        </p:txBody>
      </p:sp>
      <p:sp>
        <p:nvSpPr>
          <p:cNvPr id="6" name="TextBox 5"/>
          <p:cNvSpPr txBox="1"/>
          <p:nvPr/>
        </p:nvSpPr>
        <p:spPr>
          <a:xfrm>
            <a:off x="4447222" y="1097280"/>
            <a:ext cx="4526280" cy="738664"/>
          </a:xfrm>
          <a:prstGeom prst="rect">
            <a:avLst/>
          </a:prstGeom>
          <a:noFill/>
        </p:spPr>
        <p:txBody>
          <a:bodyPr wrap="square" rtlCol="0">
            <a:spAutoFit/>
          </a:bodyPr>
          <a:lstStyle/>
          <a:p>
            <a:r>
              <a:rPr lang="en-US" sz="1400" dirty="0"/>
              <a:t>$100MM floater coupon = min( LIBOR + 50bps, 6% ); </a:t>
            </a:r>
          </a:p>
          <a:p>
            <a:r>
              <a:rPr lang="en-US" sz="1400" dirty="0"/>
              <a:t>$</a:t>
            </a:r>
            <a:r>
              <a:rPr lang="en-US" sz="1400" b="1" dirty="0">
                <a:solidFill>
                  <a:schemeClr val="accent1"/>
                </a:solidFill>
              </a:rPr>
              <a:t>100MM inverse IO</a:t>
            </a:r>
            <a:r>
              <a:rPr lang="en-US" sz="1400" dirty="0"/>
              <a:t> = max( 0 , 5.5% - (LIBOR + 50bps) ) </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5" y="2133600"/>
            <a:ext cx="41052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4781550"/>
            <a:ext cx="17335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3917F27F-2BE2-7A4C-8D78-73C74051538D}"/>
              </a:ext>
            </a:extLst>
          </p:cNvPr>
          <p:cNvSpPr txBox="1"/>
          <p:nvPr/>
        </p:nvSpPr>
        <p:spPr>
          <a:xfrm>
            <a:off x="6629400" y="5622220"/>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70588992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looking at other CMO’s, let’s review PSA</a:t>
            </a:r>
          </a:p>
        </p:txBody>
      </p:sp>
      <p:sp>
        <p:nvSpPr>
          <p:cNvPr id="3" name="Content Placeholder 2"/>
          <p:cNvSpPr>
            <a:spLocks noGrp="1"/>
          </p:cNvSpPr>
          <p:nvPr>
            <p:ph idx="1"/>
          </p:nvPr>
        </p:nvSpPr>
        <p:spPr>
          <a:xfrm>
            <a:off x="457200" y="1143001"/>
            <a:ext cx="8229600" cy="2076449"/>
          </a:xfrm>
        </p:spPr>
        <p:txBody>
          <a:bodyPr>
            <a:normAutofit/>
          </a:bodyPr>
          <a:lstStyle/>
          <a:p>
            <a:r>
              <a:rPr lang="en-US" dirty="0"/>
              <a:t>The </a:t>
            </a:r>
            <a:r>
              <a:rPr lang="en-US" b="1" i="1" dirty="0"/>
              <a:t>pricing speeds </a:t>
            </a:r>
            <a:r>
              <a:rPr lang="en-US" dirty="0"/>
              <a:t>and corresponding metrics, like WAL, principal payments, etc. for certain CMO’s are often quoted in terms of PSA</a:t>
            </a:r>
          </a:p>
          <a:p>
            <a:r>
              <a:rPr lang="en-US" b="1" dirty="0"/>
              <a:t>PSA</a:t>
            </a:r>
            <a:r>
              <a:rPr lang="en-US" dirty="0"/>
              <a:t> (“Public Securities Association”). A prepayment speed of 100 PSA is a CPR vector that ramps up from 0.2% CPR to 6% CPR over 30 months as a function of seasoning, and then is constant at 6% for the remainder of the life</a:t>
            </a:r>
          </a:p>
          <a:p>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590800" y="3219450"/>
            <a:ext cx="4257675" cy="2571750"/>
          </a:xfrm>
          <a:prstGeom prst="rect">
            <a:avLst/>
          </a:prstGeom>
          <a:noFill/>
          <a:ln w="9525">
            <a:noFill/>
            <a:miter lim="800000"/>
            <a:headEnd/>
            <a:tailEnd/>
          </a:ln>
        </p:spPr>
      </p:pic>
      <p:sp>
        <p:nvSpPr>
          <p:cNvPr id="6" name="Oval 5"/>
          <p:cNvSpPr/>
          <p:nvPr/>
        </p:nvSpPr>
        <p:spPr>
          <a:xfrm rot="20141605">
            <a:off x="2764485" y="4411943"/>
            <a:ext cx="1429718" cy="36453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723790"/>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74995" y="2810849"/>
            <a:ext cx="4273205" cy="28192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t>Issuer of CMO offers investors maturities, principal payment periods and WALs different from the underlying Pass Through</a:t>
            </a:r>
          </a:p>
          <a:p>
            <a:pPr>
              <a:buClr>
                <a:schemeClr val="accent2"/>
              </a:buClr>
              <a:buFont typeface="Wingdings" panose="05000000000000000000" pitchFamily="2" charset="2"/>
              <a:buChar char="Ø"/>
            </a:pPr>
            <a:endParaRPr lang="en-US" sz="1400" dirty="0"/>
          </a:p>
          <a:p>
            <a:pPr>
              <a:buClr>
                <a:schemeClr val="accent2"/>
              </a:buClr>
              <a:buFont typeface="Wingdings" panose="05000000000000000000" pitchFamily="2" charset="2"/>
              <a:buChar char="Ø"/>
            </a:pPr>
            <a:r>
              <a:rPr lang="en-US" sz="1400" dirty="0"/>
              <a:t>Terminology:</a:t>
            </a:r>
          </a:p>
          <a:p>
            <a:pPr lvl="1">
              <a:buClr>
                <a:schemeClr val="accent2"/>
              </a:buClr>
              <a:buFont typeface="Wingdings" panose="05000000000000000000" pitchFamily="2" charset="2"/>
              <a:buChar char="Ø"/>
            </a:pPr>
            <a:r>
              <a:rPr lang="en-US" sz="1400" dirty="0"/>
              <a:t>“Lock-out period”</a:t>
            </a:r>
          </a:p>
          <a:p>
            <a:pPr lvl="1">
              <a:buClr>
                <a:schemeClr val="accent2"/>
              </a:buClr>
              <a:buFont typeface="Wingdings" panose="05000000000000000000" pitchFamily="2" charset="2"/>
              <a:buChar char="Ø"/>
            </a:pPr>
            <a:r>
              <a:rPr lang="en-US" sz="1400" dirty="0"/>
              <a:t>“Principal pay-down window”</a:t>
            </a:r>
          </a:p>
        </p:txBody>
      </p:sp>
      <p:sp>
        <p:nvSpPr>
          <p:cNvPr id="2" name="Title 1"/>
          <p:cNvSpPr>
            <a:spLocks noGrp="1"/>
          </p:cNvSpPr>
          <p:nvPr>
            <p:ph type="title"/>
          </p:nvPr>
        </p:nvSpPr>
        <p:spPr/>
        <p:txBody>
          <a:bodyPr/>
          <a:lstStyle/>
          <a:p>
            <a:r>
              <a:rPr lang="en-US" b="1" dirty="0" err="1">
                <a:solidFill>
                  <a:schemeClr val="accent1"/>
                </a:solidFill>
              </a:rPr>
              <a:t>Sequentials</a:t>
            </a:r>
            <a:endParaRPr lang="en-US" b="1" dirty="0">
              <a:solidFill>
                <a:schemeClr val="accent1"/>
              </a:solidFill>
            </a:endParaRPr>
          </a:p>
        </p:txBody>
      </p:sp>
      <p:sp>
        <p:nvSpPr>
          <p:cNvPr id="3" name="Content Placeholder 2"/>
          <p:cNvSpPr>
            <a:spLocks noGrp="1"/>
          </p:cNvSpPr>
          <p:nvPr>
            <p:ph idx="1"/>
          </p:nvPr>
        </p:nvSpPr>
        <p:spPr>
          <a:xfrm>
            <a:off x="457200" y="1143001"/>
            <a:ext cx="8229600" cy="2209799"/>
          </a:xfrm>
        </p:spPr>
        <p:txBody>
          <a:bodyPr>
            <a:normAutofit/>
          </a:bodyPr>
          <a:lstStyle/>
          <a:p>
            <a:pPr marL="285750" indent="-285750">
              <a:buFont typeface="Wingdings" panose="05000000000000000000" pitchFamily="2" charset="2"/>
              <a:buChar char="Ø"/>
            </a:pPr>
            <a:r>
              <a:rPr lang="en-US" dirty="0"/>
              <a:t>A CMO with sequential-pay tranches, is divided into classes where each class receives interest payments, like usual, but:</a:t>
            </a:r>
          </a:p>
          <a:p>
            <a:pPr lvl="2"/>
            <a:r>
              <a:rPr lang="en-US" dirty="0"/>
              <a:t>The 1st class receives all of its principal before the 2</a:t>
            </a:r>
            <a:r>
              <a:rPr lang="en-US" baseline="30000" dirty="0"/>
              <a:t>nd</a:t>
            </a:r>
            <a:r>
              <a:rPr lang="en-US" dirty="0"/>
              <a:t> class receives any principal payments</a:t>
            </a:r>
          </a:p>
          <a:p>
            <a:pPr lvl="2"/>
            <a:r>
              <a:rPr lang="en-US" dirty="0"/>
              <a:t>The 2nd class receives all of its principal before the 3</a:t>
            </a:r>
            <a:r>
              <a:rPr lang="en-US" baseline="30000" dirty="0"/>
              <a:t>rd</a:t>
            </a:r>
            <a:r>
              <a:rPr lang="en-US" dirty="0"/>
              <a:t> class</a:t>
            </a:r>
          </a:p>
          <a:p>
            <a:pPr lvl="2"/>
            <a:r>
              <a:rPr lang="en-US" dirty="0"/>
              <a:t>Etc.</a:t>
            </a: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433686"/>
            <a:ext cx="4038600" cy="3225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rot="18652365">
            <a:off x="4995880" y="4483001"/>
            <a:ext cx="609600" cy="1905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451BEED-DEA8-E549-916D-49F401E1B6DC}"/>
              </a:ext>
            </a:extLst>
          </p:cNvPr>
          <p:cNvSpPr/>
          <p:nvPr/>
        </p:nvSpPr>
        <p:spPr>
          <a:xfrm>
            <a:off x="527395" y="5599727"/>
            <a:ext cx="4572000" cy="769441"/>
          </a:xfrm>
          <a:prstGeom prst="rect">
            <a:avLst/>
          </a:prstGeom>
        </p:spPr>
        <p:txBody>
          <a:bodyPr>
            <a:spAutoFit/>
          </a:bodyPr>
          <a:lstStyle/>
          <a:p>
            <a:r>
              <a:rPr lang="en-US" sz="1100" dirty="0"/>
              <a:t>* The phrases “2-year Sequential”, “5-yr sequential”, etc.  are nicknames. They roughly describe how long the principal payments might last for these tranches. Also, note that 100 PSA is very slow. 300-500 is more typical </a:t>
            </a:r>
          </a:p>
        </p:txBody>
      </p:sp>
      <p:sp>
        <p:nvSpPr>
          <p:cNvPr id="11" name="Rectangle 10">
            <a:extLst>
              <a:ext uri="{FF2B5EF4-FFF2-40B4-BE49-F238E27FC236}">
                <a16:creationId xmlns:a16="http://schemas.microsoft.com/office/drawing/2014/main" id="{CFB9447D-C548-0249-B339-EE5252DAE5D8}"/>
              </a:ext>
            </a:extLst>
          </p:cNvPr>
          <p:cNvSpPr/>
          <p:nvPr/>
        </p:nvSpPr>
        <p:spPr>
          <a:xfrm>
            <a:off x="8092440" y="3945687"/>
            <a:ext cx="320040" cy="307777"/>
          </a:xfrm>
          <a:prstGeom prst="rect">
            <a:avLst/>
          </a:prstGeom>
        </p:spPr>
        <p:txBody>
          <a:bodyPr wrap="square">
            <a:spAutoFit/>
          </a:bodyPr>
          <a:lstStyle/>
          <a:p>
            <a:r>
              <a:rPr lang="en-US" sz="1400" dirty="0">
                <a:solidFill>
                  <a:srgbClr val="FFC000"/>
                </a:solidFill>
              </a:rPr>
              <a:t>*</a:t>
            </a:r>
          </a:p>
        </p:txBody>
      </p:sp>
      <p:sp>
        <p:nvSpPr>
          <p:cNvPr id="5" name="TextBox 4"/>
          <p:cNvSpPr txBox="1"/>
          <p:nvPr/>
        </p:nvSpPr>
        <p:spPr>
          <a:xfrm>
            <a:off x="6082194" y="5671960"/>
            <a:ext cx="1373453" cy="276999"/>
          </a:xfrm>
          <a:prstGeom prst="rect">
            <a:avLst/>
          </a:prstGeom>
          <a:noFill/>
        </p:spPr>
        <p:txBody>
          <a:bodyPr wrap="none" rtlCol="0">
            <a:spAutoFit/>
          </a:bodyPr>
          <a:lstStyle/>
          <a:p>
            <a:r>
              <a:rPr lang="en-US" sz="1200" dirty="0"/>
              <a:t>Source: L. Gauthier</a:t>
            </a:r>
          </a:p>
        </p:txBody>
      </p:sp>
    </p:spTree>
    <p:extLst>
      <p:ext uri="{BB962C8B-B14F-4D97-AF65-F5344CB8AC3E}">
        <p14:creationId xmlns:p14="http://schemas.microsoft.com/office/powerpoint/2010/main" val="28173500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WAL for different PSAs</a:t>
            </a:r>
          </a:p>
        </p:txBody>
      </p:sp>
      <p:sp>
        <p:nvSpPr>
          <p:cNvPr id="3" name="Content Placeholder 2"/>
          <p:cNvSpPr>
            <a:spLocks noGrp="1"/>
          </p:cNvSpPr>
          <p:nvPr>
            <p:ph idx="1"/>
          </p:nvPr>
        </p:nvSpPr>
        <p:spPr>
          <a:xfrm>
            <a:off x="457200" y="1143001"/>
            <a:ext cx="8229600" cy="304799"/>
          </a:xfrm>
        </p:spPr>
        <p:txBody>
          <a:bodyPr>
            <a:normAutofit/>
          </a:bodyPr>
          <a:lstStyle/>
          <a:p>
            <a:r>
              <a:rPr lang="en-US" dirty="0" err="1"/>
              <a:t>Sequentials</a:t>
            </a:r>
            <a:r>
              <a:rPr lang="en-US" dirty="0"/>
              <a:t> still susceptible to prepayment risk</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22" y="1445099"/>
            <a:ext cx="84105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208437"/>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WAL for different PSAs</a:t>
            </a:r>
          </a:p>
        </p:txBody>
      </p:sp>
      <p:sp>
        <p:nvSpPr>
          <p:cNvPr id="3" name="Content Placeholder 2"/>
          <p:cNvSpPr>
            <a:spLocks noGrp="1"/>
          </p:cNvSpPr>
          <p:nvPr>
            <p:ph idx="1"/>
          </p:nvPr>
        </p:nvSpPr>
        <p:spPr>
          <a:xfrm>
            <a:off x="457200" y="1143001"/>
            <a:ext cx="8229600" cy="304799"/>
          </a:xfrm>
        </p:spPr>
        <p:txBody>
          <a:bodyPr>
            <a:normAutofit/>
          </a:bodyPr>
          <a:lstStyle/>
          <a:p>
            <a:r>
              <a:rPr lang="en-US" dirty="0" err="1"/>
              <a:t>Sequentials</a:t>
            </a:r>
            <a:r>
              <a:rPr lang="en-US" dirty="0"/>
              <a:t> still susceptible to prepayment risk</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657600"/>
            <a:ext cx="36195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22" y="1447800"/>
            <a:ext cx="84105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274320" y="3763729"/>
            <a:ext cx="4419600" cy="45720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First tranche WAL generally least sensitive to PSA. </a:t>
            </a:r>
            <a:r>
              <a:rPr lang="en-US" b="1" dirty="0">
                <a:solidFill>
                  <a:srgbClr val="0070C0"/>
                </a:solidFill>
              </a:rPr>
              <a:t>Why?</a:t>
            </a:r>
          </a:p>
          <a:p>
            <a:r>
              <a:rPr lang="en-US" dirty="0"/>
              <a:t>Last tranche WAL not as sensitive as middle tranches. </a:t>
            </a:r>
            <a:r>
              <a:rPr lang="en-US" b="1" dirty="0">
                <a:solidFill>
                  <a:srgbClr val="0070C0"/>
                </a:solidFill>
              </a:rPr>
              <a:t>Why?</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267200"/>
            <a:ext cx="350520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728491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900238"/>
            <a:ext cx="65151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FNR 2015-1</a:t>
            </a:r>
          </a:p>
        </p:txBody>
      </p:sp>
      <p:sp>
        <p:nvSpPr>
          <p:cNvPr id="3" name="Content Placeholder 2"/>
          <p:cNvSpPr>
            <a:spLocks noGrp="1"/>
          </p:cNvSpPr>
          <p:nvPr>
            <p:ph idx="1"/>
          </p:nvPr>
        </p:nvSpPr>
        <p:spPr>
          <a:xfrm>
            <a:off x="457200" y="1143001"/>
            <a:ext cx="8229600" cy="757237"/>
          </a:xfrm>
        </p:spPr>
        <p:txBody>
          <a:bodyPr>
            <a:normAutofit/>
          </a:bodyPr>
          <a:lstStyle/>
          <a:p>
            <a:r>
              <a:rPr lang="en-US" dirty="0"/>
              <a:t>Has 16 classes. We focus on two </a:t>
            </a:r>
            <a:r>
              <a:rPr lang="en-US" dirty="0" err="1"/>
              <a:t>sequentials</a:t>
            </a:r>
            <a:r>
              <a:rPr lang="en-US" dirty="0"/>
              <a:t>.</a:t>
            </a:r>
          </a:p>
          <a:p>
            <a:pPr lvl="1"/>
            <a:r>
              <a:rPr lang="en-US" dirty="0"/>
              <a:t>Notice </a:t>
            </a:r>
            <a:r>
              <a:rPr lang="en-US" dirty="0" err="1"/>
              <a:t>Notionals</a:t>
            </a:r>
            <a:r>
              <a:rPr lang="en-US" dirty="0"/>
              <a:t>, coupons, OWAL</a:t>
            </a:r>
          </a:p>
        </p:txBody>
      </p:sp>
      <p:sp>
        <p:nvSpPr>
          <p:cNvPr id="5" name="Rounded Rectangle 4"/>
          <p:cNvSpPr/>
          <p:nvPr/>
        </p:nvSpPr>
        <p:spPr>
          <a:xfrm>
            <a:off x="1524000" y="4038600"/>
            <a:ext cx="5257800" cy="45720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158982"/>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364852"/>
            <a:ext cx="548640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678" y="868680"/>
            <a:ext cx="5456722" cy="2319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FNR 2015-1 JC, JB</a:t>
            </a:r>
          </a:p>
        </p:txBody>
      </p:sp>
      <p:sp>
        <p:nvSpPr>
          <p:cNvPr id="3" name="Content Placeholder 2"/>
          <p:cNvSpPr>
            <a:spLocks noGrp="1"/>
          </p:cNvSpPr>
          <p:nvPr>
            <p:ph idx="1"/>
          </p:nvPr>
        </p:nvSpPr>
        <p:spPr>
          <a:xfrm>
            <a:off x="457200" y="1143001"/>
            <a:ext cx="2445026" cy="1097279"/>
          </a:xfrm>
        </p:spPr>
        <p:txBody>
          <a:bodyPr/>
          <a:lstStyle/>
          <a:p>
            <a:r>
              <a:rPr lang="en-US" dirty="0"/>
              <a:t>Compare </a:t>
            </a:r>
          </a:p>
          <a:p>
            <a:pPr lvl="1"/>
            <a:r>
              <a:rPr lang="en-US" dirty="0"/>
              <a:t>Factors</a:t>
            </a:r>
          </a:p>
          <a:p>
            <a:pPr lvl="1"/>
            <a:r>
              <a:rPr lang="en-US" dirty="0"/>
              <a:t>WALs</a:t>
            </a:r>
          </a:p>
        </p:txBody>
      </p:sp>
      <p:sp>
        <p:nvSpPr>
          <p:cNvPr id="8" name="Oval 7"/>
          <p:cNvSpPr/>
          <p:nvPr/>
        </p:nvSpPr>
        <p:spPr>
          <a:xfrm>
            <a:off x="3657600" y="4521648"/>
            <a:ext cx="609600" cy="1905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15000" y="2840278"/>
            <a:ext cx="4572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715000" y="5321748"/>
            <a:ext cx="4572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14800" y="2121348"/>
            <a:ext cx="4572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14800" y="4647479"/>
            <a:ext cx="304800" cy="20050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81600" y="1968948"/>
            <a:ext cx="9906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05400" y="4440478"/>
            <a:ext cx="10668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10000" y="2007048"/>
            <a:ext cx="609600" cy="1905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5400ED1-50A7-9342-8D8F-8444B755B780}"/>
              </a:ext>
            </a:extLst>
          </p:cNvPr>
          <p:cNvSpPr txBox="1"/>
          <p:nvPr/>
        </p:nvSpPr>
        <p:spPr>
          <a:xfrm>
            <a:off x="460353" y="2734270"/>
            <a:ext cx="2240280" cy="1477328"/>
          </a:xfrm>
          <a:prstGeom prst="rect">
            <a:avLst/>
          </a:prstGeom>
          <a:noFill/>
        </p:spPr>
        <p:txBody>
          <a:bodyPr wrap="square" lIns="0" tIns="0" rIns="0" bIns="0" rtlCol="0">
            <a:spAutoFit/>
          </a:bodyPr>
          <a:lstStyle/>
          <a:p>
            <a:r>
              <a:rPr lang="en-US" sz="1200" dirty="0"/>
              <a:t>Notice: the Balance of the first sequential $49,492,754 has fallen below the original Balance of $50mm, </a:t>
            </a:r>
          </a:p>
          <a:p>
            <a:endParaRPr lang="en-US" sz="1200" dirty="0"/>
          </a:p>
          <a:p>
            <a:endParaRPr lang="en-US" sz="1200" dirty="0"/>
          </a:p>
          <a:p>
            <a:r>
              <a:rPr lang="en-US" sz="1200" dirty="0"/>
              <a:t>but the second </a:t>
            </a:r>
            <a:r>
              <a:rPr lang="en-US" sz="1200" dirty="0" err="1"/>
              <a:t>sequential’s</a:t>
            </a:r>
            <a:r>
              <a:rPr lang="en-US" sz="1200" dirty="0"/>
              <a:t> balance is unchanged.</a:t>
            </a:r>
          </a:p>
        </p:txBody>
      </p:sp>
      <p:sp>
        <p:nvSpPr>
          <p:cNvPr id="4" name="Rectangle 3">
            <a:extLst>
              <a:ext uri="{FF2B5EF4-FFF2-40B4-BE49-F238E27FC236}">
                <a16:creationId xmlns:a16="http://schemas.microsoft.com/office/drawing/2014/main" id="{70041B64-2DF7-844C-9622-A6C0BFA6F6FE}"/>
              </a:ext>
            </a:extLst>
          </p:cNvPr>
          <p:cNvSpPr/>
          <p:nvPr/>
        </p:nvSpPr>
        <p:spPr>
          <a:xfrm>
            <a:off x="4419600" y="6067719"/>
            <a:ext cx="3959772" cy="461665"/>
          </a:xfrm>
          <a:prstGeom prst="rect">
            <a:avLst/>
          </a:prstGeom>
        </p:spPr>
        <p:txBody>
          <a:bodyPr wrap="square">
            <a:spAutoFit/>
          </a:bodyPr>
          <a:lstStyle/>
          <a:p>
            <a:r>
              <a:rPr lang="en-US" sz="1200" dirty="0"/>
              <a:t>The interest received by each tranche each </a:t>
            </a:r>
            <a:r>
              <a:rPr lang="en-US" sz="1200" dirty="0" err="1"/>
              <a:t>mth</a:t>
            </a:r>
            <a:r>
              <a:rPr lang="en-US" sz="1200" dirty="0"/>
              <a:t> is the current Balance * the interest rate (4%) * 30 / 360</a:t>
            </a:r>
          </a:p>
        </p:txBody>
      </p:sp>
      <p:cxnSp>
        <p:nvCxnSpPr>
          <p:cNvPr id="19" name="Straight Arrow Connector 18">
            <a:extLst>
              <a:ext uri="{FF2B5EF4-FFF2-40B4-BE49-F238E27FC236}">
                <a16:creationId xmlns:a16="http://schemas.microsoft.com/office/drawing/2014/main" id="{5F1FCCA3-8C40-AA4F-8709-8EB1C6CAFC53}"/>
              </a:ext>
            </a:extLst>
          </p:cNvPr>
          <p:cNvCxnSpPr>
            <a:cxnSpLocks/>
          </p:cNvCxnSpPr>
          <p:nvPr/>
        </p:nvCxnSpPr>
        <p:spPr>
          <a:xfrm flipV="1">
            <a:off x="2057400" y="1968948"/>
            <a:ext cx="1710033" cy="673715"/>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B7B307-064D-7A4A-A76B-7045C993FE15}"/>
              </a:ext>
            </a:extLst>
          </p:cNvPr>
          <p:cNvCxnSpPr>
            <a:cxnSpLocks/>
          </p:cNvCxnSpPr>
          <p:nvPr/>
        </p:nvCxnSpPr>
        <p:spPr>
          <a:xfrm>
            <a:off x="2385987" y="3963989"/>
            <a:ext cx="1424013" cy="476489"/>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D442E0-261E-234F-A726-24D53B5DADF9}"/>
              </a:ext>
            </a:extLst>
          </p:cNvPr>
          <p:cNvCxnSpPr>
            <a:cxnSpLocks/>
          </p:cNvCxnSpPr>
          <p:nvPr/>
        </p:nvCxnSpPr>
        <p:spPr>
          <a:xfrm flipH="1" flipV="1">
            <a:off x="7360920" y="5212080"/>
            <a:ext cx="137160" cy="855639"/>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15479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E882E1-C9B9-6B48-8EAF-678218C67AAB}"/>
              </a:ext>
            </a:extLst>
          </p:cNvPr>
          <p:cNvPicPr>
            <a:picLocks noChangeAspect="1"/>
          </p:cNvPicPr>
          <p:nvPr/>
        </p:nvPicPr>
        <p:blipFill>
          <a:blip r:embed="rId2"/>
          <a:stretch>
            <a:fillRect/>
          </a:stretch>
        </p:blipFill>
        <p:spPr>
          <a:xfrm>
            <a:off x="4937760" y="3699987"/>
            <a:ext cx="3960640" cy="2380773"/>
          </a:xfrm>
          <a:prstGeom prst="rect">
            <a:avLst/>
          </a:prstGeom>
        </p:spPr>
      </p:pic>
      <p:sp>
        <p:nvSpPr>
          <p:cNvPr id="14" name="Content Placeholder 2"/>
          <p:cNvSpPr txBox="1">
            <a:spLocks/>
          </p:cNvSpPr>
          <p:nvPr/>
        </p:nvSpPr>
        <p:spPr>
          <a:xfrm>
            <a:off x="609600" y="3566160"/>
            <a:ext cx="4008120" cy="26060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t>Attractive when yield curve is steep (assuming the yield curve does not change as we step forward in time)</a:t>
            </a:r>
          </a:p>
          <a:p>
            <a:pPr lvl="1">
              <a:buClr>
                <a:schemeClr val="accent2"/>
              </a:buClr>
              <a:buFont typeface="Wingdings" panose="05000000000000000000" pitchFamily="2" charset="2"/>
              <a:buChar char="§"/>
            </a:pPr>
            <a:r>
              <a:rPr lang="en-US" sz="1400" dirty="0"/>
              <a:t>In 2011, given the upward-sloping yield curve, the discount rate for a cash flow would decrease quickly as time passes (=&gt; the market price of that CF would increase as time passes)</a:t>
            </a:r>
          </a:p>
          <a:p>
            <a:pPr lvl="1">
              <a:buClr>
                <a:schemeClr val="accent2"/>
              </a:buClr>
              <a:buFont typeface="Wingdings" panose="05000000000000000000" pitchFamily="2" charset="2"/>
              <a:buChar char="§"/>
            </a:pPr>
            <a:r>
              <a:rPr lang="en-US" sz="1400" dirty="0"/>
              <a:t>In 2023, the yield curve is mostly flat after 5 </a:t>
            </a:r>
            <a:r>
              <a:rPr lang="en-US" sz="1400" dirty="0" err="1"/>
              <a:t>yrs</a:t>
            </a:r>
            <a:r>
              <a:rPr lang="en-US" sz="1400" dirty="0"/>
              <a:t>, so there would not be much appreciation in the market price of those cash flows as time passes</a:t>
            </a:r>
          </a:p>
        </p:txBody>
      </p:sp>
      <p:sp>
        <p:nvSpPr>
          <p:cNvPr id="2" name="Title 1"/>
          <p:cNvSpPr>
            <a:spLocks noGrp="1"/>
          </p:cNvSpPr>
          <p:nvPr>
            <p:ph type="title"/>
          </p:nvPr>
        </p:nvSpPr>
        <p:spPr/>
        <p:txBody>
          <a:bodyPr/>
          <a:lstStyle/>
          <a:p>
            <a:r>
              <a:rPr lang="en-US" dirty="0"/>
              <a:t>Sequential: WAL as time passes</a:t>
            </a:r>
          </a:p>
        </p:txBody>
      </p:sp>
      <p:sp>
        <p:nvSpPr>
          <p:cNvPr id="3" name="Content Placeholder 2"/>
          <p:cNvSpPr>
            <a:spLocks noGrp="1"/>
          </p:cNvSpPr>
          <p:nvPr>
            <p:ph idx="1"/>
          </p:nvPr>
        </p:nvSpPr>
        <p:spPr>
          <a:xfrm>
            <a:off x="457200" y="1143001"/>
            <a:ext cx="4267200" cy="685799"/>
          </a:xfrm>
        </p:spPr>
        <p:txBody>
          <a:bodyPr>
            <a:normAutofit/>
          </a:bodyPr>
          <a:lstStyle/>
          <a:p>
            <a:pPr marL="285750" indent="-285750">
              <a:buFont typeface="Wingdings" panose="05000000000000000000" pitchFamily="2" charset="2"/>
              <a:buChar char="Ø"/>
            </a:pPr>
            <a:r>
              <a:rPr lang="en-US" dirty="0"/>
              <a:t>Sequential WALs “roll down the curve” more rapidly than Passthrough WALs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646134"/>
            <a:ext cx="3772828" cy="3047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a:cxnSpLocks/>
          </p:cNvCxnSpPr>
          <p:nvPr/>
        </p:nvCxnSpPr>
        <p:spPr>
          <a:xfrm flipH="1">
            <a:off x="5739124" y="4971400"/>
            <a:ext cx="204476" cy="286400"/>
          </a:xfrm>
          <a:prstGeom prst="straightConnector1">
            <a:avLst/>
          </a:prstGeom>
          <a:ln w="15875">
            <a:solidFill>
              <a:schemeClr val="accent1"/>
            </a:solidFill>
            <a:prstDash val="sysDot"/>
            <a:headEnd w="sm" len="sm"/>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5739124" y="5257800"/>
            <a:ext cx="2044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V="1">
            <a:off x="5943600" y="4988664"/>
            <a:ext cx="0" cy="2691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62B9A4-7F63-6444-9F68-8884B1A8DD67}"/>
              </a:ext>
            </a:extLst>
          </p:cNvPr>
          <p:cNvCxnSpPr>
            <a:cxnSpLocks/>
          </p:cNvCxnSpPr>
          <p:nvPr/>
        </p:nvCxnSpPr>
        <p:spPr>
          <a:xfrm flipH="1">
            <a:off x="5715000" y="4663440"/>
            <a:ext cx="204476" cy="0"/>
          </a:xfrm>
          <a:prstGeom prst="straightConnector1">
            <a:avLst/>
          </a:prstGeom>
          <a:ln w="15875">
            <a:solidFill>
              <a:srgbClr val="EA8D54"/>
            </a:solidFill>
            <a:prstDash val="sysDot"/>
            <a:headEnd w="sm" len="sm"/>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CE953A-6661-594C-97AA-EE127A6C316D}"/>
              </a:ext>
            </a:extLst>
          </p:cNvPr>
          <p:cNvSpPr/>
          <p:nvPr/>
        </p:nvSpPr>
        <p:spPr>
          <a:xfrm>
            <a:off x="628454" y="6263640"/>
            <a:ext cx="7006786" cy="310455"/>
          </a:xfrm>
          <a:prstGeom prst="rect">
            <a:avLst/>
          </a:prstGeom>
        </p:spPr>
        <p:txBody>
          <a:bodyPr wrap="square">
            <a:spAutoFit/>
          </a:bodyPr>
          <a:lstStyle/>
          <a:p>
            <a:pPr>
              <a:buClr>
                <a:schemeClr val="accent2"/>
              </a:buClr>
              <a:buFont typeface="Wingdings" panose="05000000000000000000" pitchFamily="2" charset="2"/>
              <a:buChar char="Ø"/>
            </a:pPr>
            <a:r>
              <a:rPr lang="en-US" sz="1400" dirty="0">
                <a:solidFill>
                  <a:srgbClr val="B4425D"/>
                </a:solidFill>
              </a:rPr>
              <a:t>Questions: Which should trade at higher yields? The 1</a:t>
            </a:r>
            <a:r>
              <a:rPr lang="en-US" sz="1400" baseline="30000" dirty="0">
                <a:solidFill>
                  <a:srgbClr val="B4425D"/>
                </a:solidFill>
              </a:rPr>
              <a:t>st</a:t>
            </a:r>
            <a:r>
              <a:rPr lang="en-US" sz="1400" dirty="0">
                <a:solidFill>
                  <a:srgbClr val="B4425D"/>
                </a:solidFill>
              </a:rPr>
              <a:t> sequential, the 2</a:t>
            </a:r>
            <a:r>
              <a:rPr lang="en-US" sz="1400" baseline="30000" dirty="0">
                <a:solidFill>
                  <a:srgbClr val="B4425D"/>
                </a:solidFill>
              </a:rPr>
              <a:t>nd</a:t>
            </a:r>
            <a:r>
              <a:rPr lang="en-US" sz="1400" dirty="0">
                <a:solidFill>
                  <a:srgbClr val="B4425D"/>
                </a:solidFill>
              </a:rPr>
              <a:t>, 3</a:t>
            </a:r>
            <a:r>
              <a:rPr lang="en-US" sz="1400" baseline="30000" dirty="0">
                <a:solidFill>
                  <a:srgbClr val="B4425D"/>
                </a:solidFill>
              </a:rPr>
              <a:t>rd</a:t>
            </a:r>
            <a:r>
              <a:rPr lang="en-US" sz="1400" dirty="0">
                <a:solidFill>
                  <a:srgbClr val="B4425D"/>
                </a:solidFill>
              </a:rPr>
              <a:t>, </a:t>
            </a:r>
            <a:r>
              <a:rPr lang="en-US" sz="1400" dirty="0"/>
              <a:t>4</a:t>
            </a:r>
            <a:r>
              <a:rPr lang="en-US" sz="1400" baseline="30000" dirty="0"/>
              <a:t>th</a:t>
            </a:r>
            <a:r>
              <a:rPr lang="en-US" sz="1400" dirty="0"/>
              <a:t>?</a:t>
            </a:r>
          </a:p>
        </p:txBody>
      </p:sp>
      <p:sp>
        <p:nvSpPr>
          <p:cNvPr id="20" name="TextBox 19">
            <a:extLst>
              <a:ext uri="{FF2B5EF4-FFF2-40B4-BE49-F238E27FC236}">
                <a16:creationId xmlns:a16="http://schemas.microsoft.com/office/drawing/2014/main" id="{244114E3-A44E-A84E-BB22-4E5042D3EB7E}"/>
              </a:ext>
            </a:extLst>
          </p:cNvPr>
          <p:cNvSpPr txBox="1"/>
          <p:nvPr/>
        </p:nvSpPr>
        <p:spPr>
          <a:xfrm>
            <a:off x="4468395" y="6574095"/>
            <a:ext cx="4081245" cy="161583"/>
          </a:xfrm>
          <a:prstGeom prst="rect">
            <a:avLst/>
          </a:prstGeom>
          <a:noFill/>
        </p:spPr>
        <p:txBody>
          <a:bodyPr wrap="none" lIns="0" tIns="0" rIns="0" bIns="0" rtlCol="0">
            <a:spAutoFit/>
          </a:bodyPr>
          <a:lstStyle/>
          <a:p>
            <a:r>
              <a:rPr lang="en-US" sz="1050" dirty="0">
                <a:solidFill>
                  <a:schemeClr val="bg2">
                    <a:lumMod val="60000"/>
                    <a:lumOff val="40000"/>
                  </a:schemeClr>
                </a:solidFill>
              </a:rPr>
              <a:t>Spreadsheet: US Treasury Yield History and Recessions 202209.xls</a:t>
            </a:r>
          </a:p>
        </p:txBody>
      </p:sp>
    </p:spTree>
    <p:extLst>
      <p:ext uri="{BB962C8B-B14F-4D97-AF65-F5344CB8AC3E}">
        <p14:creationId xmlns:p14="http://schemas.microsoft.com/office/powerpoint/2010/main" val="407231372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PAC &amp; Companion</a:t>
            </a:r>
          </a:p>
        </p:txBody>
      </p:sp>
      <p:sp>
        <p:nvSpPr>
          <p:cNvPr id="3" name="Content Placeholder 2"/>
          <p:cNvSpPr>
            <a:spLocks noGrp="1"/>
          </p:cNvSpPr>
          <p:nvPr>
            <p:ph idx="1"/>
          </p:nvPr>
        </p:nvSpPr>
        <p:spPr>
          <a:xfrm>
            <a:off x="457200" y="1143001"/>
            <a:ext cx="8153400" cy="3581399"/>
          </a:xfrm>
        </p:spPr>
        <p:txBody>
          <a:bodyPr>
            <a:normAutofit lnSpcReduction="10000"/>
          </a:bodyPr>
          <a:lstStyle/>
          <a:p>
            <a:r>
              <a:rPr lang="en-US" dirty="0"/>
              <a:t>A CMO with a Planned Amortization Class, or PAC, is designed to </a:t>
            </a:r>
            <a:r>
              <a:rPr lang="en-US" dirty="0">
                <a:solidFill>
                  <a:srgbClr val="FF0000"/>
                </a:solidFill>
              </a:rPr>
              <a:t>reduce prepayment risk</a:t>
            </a:r>
            <a:r>
              <a:rPr lang="en-US" dirty="0"/>
              <a:t> for the investor of the PAC.</a:t>
            </a:r>
          </a:p>
          <a:p>
            <a:endParaRPr lang="en-US" dirty="0"/>
          </a:p>
          <a:p>
            <a:r>
              <a:rPr lang="en-US" dirty="0"/>
              <a:t>In order for the PAC to have less prepayment risk, another class, the </a:t>
            </a:r>
            <a:r>
              <a:rPr lang="en-US" b="1" i="1" dirty="0"/>
              <a:t>support bond</a:t>
            </a:r>
            <a:r>
              <a:rPr lang="en-US" dirty="0"/>
              <a:t> or </a:t>
            </a:r>
            <a:r>
              <a:rPr lang="en-US" b="1" i="1" dirty="0"/>
              <a:t>companion</a:t>
            </a:r>
            <a:r>
              <a:rPr lang="en-US" dirty="0"/>
              <a:t>, takes on extra prepayment risk</a:t>
            </a:r>
          </a:p>
          <a:p>
            <a:endParaRPr lang="en-US" dirty="0"/>
          </a:p>
          <a:p>
            <a:r>
              <a:rPr lang="en-US" dirty="0"/>
              <a:t>A schedule is created for how much principal the PAC should receive at what point in time</a:t>
            </a:r>
          </a:p>
          <a:p>
            <a:pPr lvl="1"/>
            <a:r>
              <a:rPr lang="en-US" dirty="0"/>
              <a:t>If actual principal payments come in faster than scheduled, the extra principal cash flow is diverted to the companion</a:t>
            </a:r>
          </a:p>
          <a:p>
            <a:pPr lvl="1"/>
            <a:r>
              <a:rPr lang="en-US" dirty="0"/>
              <a:t>If prepayments are slower than scheduled, the companion does not receive principal until the PAC is back on schedule</a:t>
            </a:r>
          </a:p>
          <a:p>
            <a:pPr marL="0" indent="0">
              <a:buNone/>
            </a:pPr>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843" y="4787462"/>
            <a:ext cx="36671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a:xfrm>
            <a:off x="4497968" y="5086350"/>
            <a:ext cx="3962400" cy="129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2"/>
              </a:buClr>
              <a:buFont typeface="Wingdings" panose="05000000000000000000" pitchFamily="2" charset="2"/>
              <a:buChar char="Ø"/>
            </a:pPr>
            <a:r>
              <a:rPr lang="en-US" sz="1400" dirty="0">
                <a:solidFill>
                  <a:srgbClr val="FF0000"/>
                </a:solidFill>
              </a:rPr>
              <a:t>The wider the PAC bands, the larger the support bond has to be </a:t>
            </a:r>
            <a:r>
              <a:rPr lang="en-US" sz="1400" dirty="0"/>
              <a:t>and therefore the smaller the PAC</a:t>
            </a:r>
          </a:p>
        </p:txBody>
      </p:sp>
    </p:spTree>
    <p:extLst>
      <p:ext uri="{BB962C8B-B14F-4D97-AF65-F5344CB8AC3E}">
        <p14:creationId xmlns:p14="http://schemas.microsoft.com/office/powerpoint/2010/main" val="324898194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 “Bands”</a:t>
            </a:r>
          </a:p>
        </p:txBody>
      </p:sp>
      <p:sp>
        <p:nvSpPr>
          <p:cNvPr id="6" name="Content Placeholder 2"/>
          <p:cNvSpPr txBox="1">
            <a:spLocks/>
          </p:cNvSpPr>
          <p:nvPr/>
        </p:nvSpPr>
        <p:spPr>
          <a:xfrm>
            <a:off x="573157" y="3331845"/>
            <a:ext cx="3541643" cy="14230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IF actual prepayment is at a constant PSA between 100 and 250, then the timing of principal paid by the PAC and follows the original schedule (the red shape) exactly.</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68880"/>
            <a:ext cx="40005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86300" y="5630406"/>
            <a:ext cx="1373453" cy="276999"/>
          </a:xfrm>
          <a:prstGeom prst="rect">
            <a:avLst/>
          </a:prstGeom>
          <a:noFill/>
        </p:spPr>
        <p:txBody>
          <a:bodyPr wrap="none" rtlCol="0">
            <a:spAutoFit/>
          </a:bodyPr>
          <a:lstStyle/>
          <a:p>
            <a:r>
              <a:rPr lang="en-US" sz="1200" dirty="0"/>
              <a:t>Source: L. Gauthier</a:t>
            </a:r>
          </a:p>
        </p:txBody>
      </p:sp>
      <p:sp>
        <p:nvSpPr>
          <p:cNvPr id="5" name="Content Placeholder 4"/>
          <p:cNvSpPr>
            <a:spLocks noGrp="1"/>
          </p:cNvSpPr>
          <p:nvPr>
            <p:ph idx="1"/>
          </p:nvPr>
        </p:nvSpPr>
        <p:spPr>
          <a:xfrm>
            <a:off x="448056" y="863322"/>
            <a:ext cx="8229600" cy="1441490"/>
          </a:xfrm>
        </p:spPr>
        <p:txBody>
          <a:bodyPr>
            <a:normAutofit/>
          </a:bodyPr>
          <a:lstStyle/>
          <a:p>
            <a:r>
              <a:rPr lang="en-US" dirty="0">
                <a:solidFill>
                  <a:srgbClr val="FF0000"/>
                </a:solidFill>
              </a:rPr>
              <a:t>The </a:t>
            </a:r>
            <a:r>
              <a:rPr lang="en-US" b="1" i="1" dirty="0">
                <a:solidFill>
                  <a:srgbClr val="FF0000"/>
                </a:solidFill>
              </a:rPr>
              <a:t>timing</a:t>
            </a:r>
            <a:r>
              <a:rPr lang="en-US" dirty="0">
                <a:solidFill>
                  <a:srgbClr val="FF0000"/>
                </a:solidFill>
              </a:rPr>
              <a:t> of when the PAC bond will pay principal is based on the </a:t>
            </a:r>
            <a:r>
              <a:rPr lang="en-US" b="1" i="1" dirty="0">
                <a:solidFill>
                  <a:srgbClr val="FF0000"/>
                </a:solidFill>
              </a:rPr>
              <a:t>minimum</a:t>
            </a:r>
            <a:r>
              <a:rPr lang="en-US" dirty="0">
                <a:solidFill>
                  <a:srgbClr val="FF0000"/>
                </a:solidFill>
              </a:rPr>
              <a:t> of two </a:t>
            </a:r>
            <a:r>
              <a:rPr lang="en-US" b="1" i="1" dirty="0">
                <a:solidFill>
                  <a:srgbClr val="FF0000"/>
                </a:solidFill>
              </a:rPr>
              <a:t>principal</a:t>
            </a:r>
            <a:r>
              <a:rPr lang="en-US" dirty="0">
                <a:solidFill>
                  <a:srgbClr val="FF0000"/>
                </a:solidFill>
              </a:rPr>
              <a:t> schedules</a:t>
            </a:r>
          </a:p>
          <a:p>
            <a:pPr lvl="1"/>
            <a:r>
              <a:rPr lang="en-US" dirty="0"/>
              <a:t>The Lower Band: based on principal payments  corresponding to a slower PSA</a:t>
            </a:r>
          </a:p>
          <a:p>
            <a:pPr lvl="1"/>
            <a:r>
              <a:rPr lang="en-US" dirty="0"/>
              <a:t>The Upper Band: based on principal payments corresponding to a faster PSA</a:t>
            </a:r>
          </a:p>
        </p:txBody>
      </p:sp>
      <p:sp>
        <p:nvSpPr>
          <p:cNvPr id="3" name="TextBox 2"/>
          <p:cNvSpPr txBox="1"/>
          <p:nvPr/>
        </p:nvSpPr>
        <p:spPr>
          <a:xfrm>
            <a:off x="966936" y="5182848"/>
            <a:ext cx="2362200" cy="523220"/>
          </a:xfrm>
          <a:prstGeom prst="rect">
            <a:avLst/>
          </a:prstGeom>
          <a:noFill/>
        </p:spPr>
        <p:txBody>
          <a:bodyPr wrap="square" rtlCol="0">
            <a:spAutoFit/>
          </a:bodyPr>
          <a:lstStyle/>
          <a:p>
            <a:r>
              <a:rPr lang="en-US" sz="1400" dirty="0">
                <a:solidFill>
                  <a:srgbClr val="FF0000"/>
                </a:solidFill>
              </a:rPr>
              <a:t>Remember: The sum of the parts must equal the whole!</a:t>
            </a:r>
          </a:p>
        </p:txBody>
      </p:sp>
      <p:sp>
        <p:nvSpPr>
          <p:cNvPr id="7" name="TextBox 6"/>
          <p:cNvSpPr txBox="1"/>
          <p:nvPr/>
        </p:nvSpPr>
        <p:spPr>
          <a:xfrm>
            <a:off x="5092484" y="3749040"/>
            <a:ext cx="317716" cy="369332"/>
          </a:xfrm>
          <a:prstGeom prst="rect">
            <a:avLst/>
          </a:prstGeom>
          <a:noFill/>
        </p:spPr>
        <p:txBody>
          <a:bodyPr wrap="none" rtlCol="0">
            <a:spAutoFit/>
          </a:bodyPr>
          <a:lstStyle/>
          <a:p>
            <a:r>
              <a:rPr lang="en-US" dirty="0"/>
              <a:t>A</a:t>
            </a:r>
          </a:p>
        </p:txBody>
      </p:sp>
      <p:sp>
        <p:nvSpPr>
          <p:cNvPr id="10" name="TextBox 9"/>
          <p:cNvSpPr txBox="1"/>
          <p:nvPr/>
        </p:nvSpPr>
        <p:spPr>
          <a:xfrm>
            <a:off x="5244884" y="4446508"/>
            <a:ext cx="309700" cy="369332"/>
          </a:xfrm>
          <a:prstGeom prst="rect">
            <a:avLst/>
          </a:prstGeom>
          <a:noFill/>
        </p:spPr>
        <p:txBody>
          <a:bodyPr wrap="none" rtlCol="0">
            <a:spAutoFit/>
          </a:bodyPr>
          <a:lstStyle/>
          <a:p>
            <a:r>
              <a:rPr lang="en-US" dirty="0"/>
              <a:t>B</a:t>
            </a:r>
          </a:p>
        </p:txBody>
      </p:sp>
      <p:sp>
        <p:nvSpPr>
          <p:cNvPr id="11" name="TextBox 10"/>
          <p:cNvSpPr txBox="1"/>
          <p:nvPr/>
        </p:nvSpPr>
        <p:spPr>
          <a:xfrm>
            <a:off x="7234100" y="4751308"/>
            <a:ext cx="309700" cy="369332"/>
          </a:xfrm>
          <a:prstGeom prst="rect">
            <a:avLst/>
          </a:prstGeom>
          <a:noFill/>
        </p:spPr>
        <p:txBody>
          <a:bodyPr wrap="none" rtlCol="0">
            <a:spAutoFit/>
          </a:bodyPr>
          <a:lstStyle/>
          <a:p>
            <a:r>
              <a:rPr lang="en-US" dirty="0"/>
              <a:t>C</a:t>
            </a:r>
          </a:p>
        </p:txBody>
      </p:sp>
      <p:sp>
        <p:nvSpPr>
          <p:cNvPr id="12" name="TextBox 11"/>
          <p:cNvSpPr txBox="1"/>
          <p:nvPr/>
        </p:nvSpPr>
        <p:spPr>
          <a:xfrm>
            <a:off x="1097280" y="5907405"/>
            <a:ext cx="2362200" cy="523220"/>
          </a:xfrm>
          <a:prstGeom prst="rect">
            <a:avLst/>
          </a:prstGeom>
          <a:noFill/>
        </p:spPr>
        <p:txBody>
          <a:bodyPr wrap="square" rtlCol="0">
            <a:spAutoFit/>
          </a:bodyPr>
          <a:lstStyle/>
          <a:p>
            <a:r>
              <a:rPr lang="en-US" sz="1400" dirty="0"/>
              <a:t>So A + B = B + C</a:t>
            </a:r>
          </a:p>
          <a:p>
            <a:endParaRPr lang="en-US" sz="1400" dirty="0"/>
          </a:p>
        </p:txBody>
      </p:sp>
    </p:spTree>
    <p:extLst>
      <p:ext uri="{BB962C8B-B14F-4D97-AF65-F5344CB8AC3E}">
        <p14:creationId xmlns:p14="http://schemas.microsoft.com/office/powerpoint/2010/main" val="135106106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Homework from previous lecture</a:t>
            </a:r>
          </a:p>
        </p:txBody>
      </p:sp>
      <p:sp>
        <p:nvSpPr>
          <p:cNvPr id="3" name="Content Placeholder 2"/>
          <p:cNvSpPr>
            <a:spLocks noGrp="1"/>
          </p:cNvSpPr>
          <p:nvPr>
            <p:ph idx="1"/>
          </p:nvPr>
        </p:nvSpPr>
        <p:spPr>
          <a:xfrm>
            <a:off x="457200" y="990601"/>
            <a:ext cx="8229600" cy="4952999"/>
          </a:xfrm>
        </p:spPr>
        <p:txBody>
          <a:bodyPr>
            <a:normAutofit fontScale="92500" lnSpcReduction="10000"/>
          </a:bodyPr>
          <a:lstStyle/>
          <a:p>
            <a:r>
              <a:rPr lang="en-US" dirty="0"/>
              <a:t>Build a Pass-through composed of 10,000 loans. Each loan, when originated, was exactly $100k in size. There are three pools. The loans in each pool have identical characteristics, but:</a:t>
            </a:r>
          </a:p>
          <a:p>
            <a:pPr lvl="2">
              <a:lnSpc>
                <a:spcPct val="110000"/>
              </a:lnSpc>
              <a:spcBef>
                <a:spcPts val="0"/>
              </a:spcBef>
            </a:pPr>
            <a:r>
              <a:rPr lang="en-US" dirty="0"/>
              <a:t>Pool 1: 1,000 loans are 15yr fixed-rate </a:t>
            </a:r>
            <a:r>
              <a:rPr lang="en-US" dirty="0">
                <a:solidFill>
                  <a:srgbClr val="B4425D"/>
                </a:solidFill>
              </a:rPr>
              <a:t>6.40%</a:t>
            </a:r>
            <a:r>
              <a:rPr lang="en-US" dirty="0"/>
              <a:t> WAC, 1 months WALA, SMM </a:t>
            </a:r>
            <a:r>
              <a:rPr lang="en-US" dirty="0">
                <a:solidFill>
                  <a:srgbClr val="B4425D"/>
                </a:solidFill>
              </a:rPr>
              <a:t>0%</a:t>
            </a:r>
          </a:p>
          <a:p>
            <a:pPr lvl="2">
              <a:lnSpc>
                <a:spcPct val="110000"/>
              </a:lnSpc>
              <a:spcBef>
                <a:spcPts val="0"/>
              </a:spcBef>
            </a:pPr>
            <a:r>
              <a:rPr lang="en-US" dirty="0"/>
              <a:t>Pool 2: 7,000 loans are 30yr fixed-rate </a:t>
            </a:r>
            <a:r>
              <a:rPr lang="en-US" dirty="0">
                <a:solidFill>
                  <a:srgbClr val="B4425D"/>
                </a:solidFill>
              </a:rPr>
              <a:t>6.80%</a:t>
            </a:r>
            <a:r>
              <a:rPr lang="en-US" dirty="0"/>
              <a:t> WAC, 0 months WALA, SMM </a:t>
            </a:r>
            <a:r>
              <a:rPr lang="en-US" dirty="0">
                <a:solidFill>
                  <a:srgbClr val="B4425D"/>
                </a:solidFill>
              </a:rPr>
              <a:t>1%</a:t>
            </a:r>
          </a:p>
          <a:p>
            <a:pPr lvl="2">
              <a:lnSpc>
                <a:spcPct val="110000"/>
              </a:lnSpc>
              <a:spcBef>
                <a:spcPts val="0"/>
              </a:spcBef>
            </a:pPr>
            <a:r>
              <a:rPr lang="en-US" dirty="0"/>
              <a:t>Pool 3: 2,000 loans are 30yr fixed-rate </a:t>
            </a:r>
            <a:r>
              <a:rPr lang="en-US" dirty="0">
                <a:solidFill>
                  <a:srgbClr val="B4425D"/>
                </a:solidFill>
              </a:rPr>
              <a:t>7.70%</a:t>
            </a:r>
            <a:r>
              <a:rPr lang="en-US" dirty="0"/>
              <a:t> WAC, 3 months WALA, SMM </a:t>
            </a:r>
            <a:r>
              <a:rPr lang="en-US" dirty="0">
                <a:solidFill>
                  <a:srgbClr val="B4425D"/>
                </a:solidFill>
              </a:rPr>
              <a:t>2%</a:t>
            </a:r>
            <a:endParaRPr lang="en-US" dirty="0"/>
          </a:p>
          <a:p>
            <a:endParaRPr lang="en-US" dirty="0"/>
          </a:p>
          <a:p>
            <a:pPr lvl="1"/>
            <a:r>
              <a:rPr lang="en-US" dirty="0"/>
              <a:t>Note that the issuance of the Pass-though is occurring months after the loans were originated. When calculating the impact of prepayment/curtailment, assume </a:t>
            </a:r>
          </a:p>
          <a:p>
            <a:pPr lvl="2"/>
            <a:r>
              <a:rPr lang="en-US" dirty="0"/>
              <a:t>Pool 2 borrowers just prepay entire loan (nobody curtails). Each month, round the number of borrowers down to a whole number, e.g. in the first month, 70 prepay, leaving 6930 borrowers. The next month 69 borrowers prepay, not 69.3!</a:t>
            </a:r>
          </a:p>
          <a:p>
            <a:pPr lvl="2"/>
            <a:r>
              <a:rPr lang="en-US" dirty="0"/>
              <a:t>Pool 3 borrowers just curtail (nobody prepays the entire loan, except for the very last payment).</a:t>
            </a:r>
          </a:p>
          <a:p>
            <a:r>
              <a:rPr lang="en-US" dirty="0"/>
              <a:t>Assume the servicing fee + g-fee is 75bps.</a:t>
            </a:r>
          </a:p>
          <a:p>
            <a:r>
              <a:rPr lang="en-US" dirty="0"/>
              <a:t>For each </a:t>
            </a:r>
            <a:r>
              <a:rPr lang="en-US" i="1" dirty="0"/>
              <a:t>pool</a:t>
            </a:r>
            <a:r>
              <a:rPr lang="en-US" dirty="0"/>
              <a:t>, and each month, calculate the unpaid balance, scheduled principal payments, unscheduled principal or curtailments, interest expense, WAC, WAL, SMM.  </a:t>
            </a:r>
          </a:p>
          <a:p>
            <a:r>
              <a:rPr lang="en-US" dirty="0"/>
              <a:t>Calculate the same metrics for the </a:t>
            </a:r>
            <a:r>
              <a:rPr lang="en-US" i="1" dirty="0"/>
              <a:t>pass-through</a:t>
            </a:r>
            <a:r>
              <a:rPr lang="en-US" dirty="0"/>
              <a:t> as well as the net coupon.</a:t>
            </a:r>
          </a:p>
          <a:p>
            <a:r>
              <a:rPr lang="en-US" dirty="0"/>
              <a:t>Explain the drivers of trends in WAC, WAL, SMM</a:t>
            </a:r>
          </a:p>
        </p:txBody>
      </p:sp>
    </p:spTree>
    <p:extLst>
      <p:ext uri="{BB962C8B-B14F-4D97-AF65-F5344CB8AC3E}">
        <p14:creationId xmlns:p14="http://schemas.microsoft.com/office/powerpoint/2010/main" val="2565954161"/>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971675"/>
            <a:ext cx="686752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FNR 2015-1 PB</a:t>
            </a:r>
          </a:p>
        </p:txBody>
      </p:sp>
      <p:sp>
        <p:nvSpPr>
          <p:cNvPr id="9" name="Oval 8"/>
          <p:cNvSpPr/>
          <p:nvPr/>
        </p:nvSpPr>
        <p:spPr>
          <a:xfrm>
            <a:off x="3809999" y="3399845"/>
            <a:ext cx="1066799"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088330" y="4628849"/>
            <a:ext cx="788469"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438400" y="3581400"/>
            <a:ext cx="495300" cy="27167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219200" y="4343400"/>
            <a:ext cx="1600200" cy="1905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843691"/>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 Effect of speeds on Principal Flows</a:t>
            </a:r>
          </a:p>
        </p:txBody>
      </p:sp>
      <p:sp>
        <p:nvSpPr>
          <p:cNvPr id="3" name="Content Placeholder 2"/>
          <p:cNvSpPr>
            <a:spLocks noGrp="1"/>
          </p:cNvSpPr>
          <p:nvPr>
            <p:ph idx="1"/>
          </p:nvPr>
        </p:nvSpPr>
        <p:spPr>
          <a:xfrm>
            <a:off x="457200" y="1143001"/>
            <a:ext cx="5029200" cy="4800599"/>
          </a:xfrm>
        </p:spPr>
        <p:txBody>
          <a:bodyPr>
            <a:normAutofit/>
          </a:bodyPr>
          <a:lstStyle/>
          <a:p>
            <a:r>
              <a:rPr lang="en-US" dirty="0"/>
              <a:t>When prepayments are slow (but speed &gt; the lower band), the PAC is paid and the support extends</a:t>
            </a:r>
          </a:p>
          <a:p>
            <a:endParaRPr lang="en-US" dirty="0"/>
          </a:p>
          <a:p>
            <a:endParaRPr lang="en-US" dirty="0"/>
          </a:p>
          <a:p>
            <a:endParaRPr lang="en-US" dirty="0"/>
          </a:p>
          <a:p>
            <a:r>
              <a:rPr lang="en-US" dirty="0"/>
              <a:t>With prepayments within the upper and lower bands, the PAC pays as scheduled. Principal cash flows of the support are spread out</a:t>
            </a:r>
          </a:p>
          <a:p>
            <a:endParaRPr lang="en-US" dirty="0"/>
          </a:p>
          <a:p>
            <a:endParaRPr lang="en-US" dirty="0"/>
          </a:p>
          <a:p>
            <a:r>
              <a:rPr lang="en-US" dirty="0"/>
              <a:t>When prepayments are faster than the upper band, the support is paid off early.  At that point, the PAC is </a:t>
            </a:r>
            <a:r>
              <a:rPr lang="en-US" b="1" i="1" dirty="0"/>
              <a:t>busted</a:t>
            </a:r>
            <a:r>
              <a:rPr lang="en-US" dirty="0"/>
              <a:t>, paying principal faster than scheduled. The PAC WAL shortens.</a:t>
            </a:r>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838200"/>
            <a:ext cx="272415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675" y="2688121"/>
            <a:ext cx="273367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4536385"/>
            <a:ext cx="268605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867400" y="6428601"/>
            <a:ext cx="1373453" cy="276999"/>
          </a:xfrm>
          <a:prstGeom prst="rect">
            <a:avLst/>
          </a:prstGeom>
          <a:noFill/>
        </p:spPr>
        <p:txBody>
          <a:bodyPr wrap="none" rtlCol="0">
            <a:spAutoFit/>
          </a:bodyPr>
          <a:lstStyle/>
          <a:p>
            <a:r>
              <a:rPr lang="en-US" sz="1200" dirty="0"/>
              <a:t>Source: L. Gauthier</a:t>
            </a:r>
          </a:p>
        </p:txBody>
      </p:sp>
    </p:spTree>
    <p:extLst>
      <p:ext uri="{BB962C8B-B14F-4D97-AF65-F5344CB8AC3E}">
        <p14:creationId xmlns:p14="http://schemas.microsoft.com/office/powerpoint/2010/main" val="41433821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0456" cy="307777"/>
          </a:xfrm>
        </p:spPr>
        <p:txBody>
          <a:bodyPr/>
          <a:lstStyle/>
          <a:p>
            <a:r>
              <a:rPr lang="en-US" dirty="0"/>
              <a:t>PAC: If lower band breaks – impact on Principal Flows</a:t>
            </a:r>
          </a:p>
        </p:txBody>
      </p:sp>
      <p:sp>
        <p:nvSpPr>
          <p:cNvPr id="3" name="Content Placeholder 2"/>
          <p:cNvSpPr>
            <a:spLocks noGrp="1"/>
          </p:cNvSpPr>
          <p:nvPr>
            <p:ph idx="1"/>
          </p:nvPr>
        </p:nvSpPr>
        <p:spPr>
          <a:xfrm>
            <a:off x="3184904" y="6054076"/>
            <a:ext cx="4892040" cy="390695"/>
          </a:xfrm>
        </p:spPr>
        <p:txBody>
          <a:bodyPr>
            <a:normAutofit/>
          </a:bodyPr>
          <a:lstStyle/>
          <a:p>
            <a:r>
              <a:rPr lang="en-US" dirty="0"/>
              <a:t>(Note: both the PAC and the Support bond “extend”.)</a:t>
            </a:r>
          </a:p>
        </p:txBody>
      </p:sp>
      <p:pic>
        <p:nvPicPr>
          <p:cNvPr id="5" name="Picture 4">
            <a:extLst>
              <a:ext uri="{FF2B5EF4-FFF2-40B4-BE49-F238E27FC236}">
                <a16:creationId xmlns:a16="http://schemas.microsoft.com/office/drawing/2014/main" id="{AB8B0FA5-66B4-0042-BDED-43A80874D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 y="685800"/>
            <a:ext cx="4289900" cy="2267789"/>
          </a:xfrm>
          <a:prstGeom prst="rect">
            <a:avLst/>
          </a:prstGeom>
        </p:spPr>
      </p:pic>
      <p:pic>
        <p:nvPicPr>
          <p:cNvPr id="7" name="Picture 6">
            <a:extLst>
              <a:ext uri="{FF2B5EF4-FFF2-40B4-BE49-F238E27FC236}">
                <a16:creationId xmlns:a16="http://schemas.microsoft.com/office/drawing/2014/main" id="{3FBA30B7-AE39-964D-95A4-E8FEA49945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4640" y="2926080"/>
            <a:ext cx="4344670" cy="2297477"/>
          </a:xfrm>
          <a:prstGeom prst="rect">
            <a:avLst/>
          </a:prstGeom>
        </p:spPr>
      </p:pic>
      <p:sp>
        <p:nvSpPr>
          <p:cNvPr id="10" name="Triangle 9">
            <a:extLst>
              <a:ext uri="{FF2B5EF4-FFF2-40B4-BE49-F238E27FC236}">
                <a16:creationId xmlns:a16="http://schemas.microsoft.com/office/drawing/2014/main" id="{80052806-72E6-9244-9E7F-499F39199196}"/>
              </a:ext>
            </a:extLst>
          </p:cNvPr>
          <p:cNvSpPr/>
          <p:nvPr/>
        </p:nvSpPr>
        <p:spPr>
          <a:xfrm rot="1417067">
            <a:off x="4385353" y="3827638"/>
            <a:ext cx="1461263" cy="339529"/>
          </a:xfrm>
          <a:prstGeom prst="triangle">
            <a:avLst>
              <a:gd name="adj" fmla="val 86950"/>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976E0BB4-6F67-1A49-A5C5-788623BB5B5B}"/>
              </a:ext>
            </a:extLst>
          </p:cNvPr>
          <p:cNvSpPr/>
          <p:nvPr/>
        </p:nvSpPr>
        <p:spPr>
          <a:xfrm rot="11767340">
            <a:off x="5589995" y="4340929"/>
            <a:ext cx="1031006" cy="224416"/>
          </a:xfrm>
          <a:prstGeom prst="triangle">
            <a:avLst>
              <a:gd name="adj" fmla="val 89669"/>
            </a:avLst>
          </a:prstGeom>
          <a:noFill/>
          <a:ln w="2222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CE48D70-5E16-7F4D-AE57-530CBB1A95F0}"/>
              </a:ext>
            </a:extLst>
          </p:cNvPr>
          <p:cNvCxnSpPr>
            <a:cxnSpLocks/>
          </p:cNvCxnSpPr>
          <p:nvPr/>
        </p:nvCxnSpPr>
        <p:spPr>
          <a:xfrm flipV="1">
            <a:off x="2327830" y="4064327"/>
            <a:ext cx="1055450" cy="2074"/>
          </a:xfrm>
          <a:prstGeom prst="straightConnector1">
            <a:avLst/>
          </a:prstGeom>
          <a:ln w="12700">
            <a:solidFill>
              <a:srgbClr val="B4425D"/>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B2C421-B1E3-2446-B1AD-D1837319382C}"/>
              </a:ext>
            </a:extLst>
          </p:cNvPr>
          <p:cNvCxnSpPr>
            <a:cxnSpLocks/>
          </p:cNvCxnSpPr>
          <p:nvPr/>
        </p:nvCxnSpPr>
        <p:spPr>
          <a:xfrm flipH="1" flipV="1">
            <a:off x="6197440" y="4516821"/>
            <a:ext cx="109410" cy="414141"/>
          </a:xfrm>
          <a:prstGeom prst="straightConnector1">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riangle 20">
            <a:extLst>
              <a:ext uri="{FF2B5EF4-FFF2-40B4-BE49-F238E27FC236}">
                <a16:creationId xmlns:a16="http://schemas.microsoft.com/office/drawing/2014/main" id="{43B3864D-4996-E343-A099-5C5325362299}"/>
              </a:ext>
            </a:extLst>
          </p:cNvPr>
          <p:cNvSpPr/>
          <p:nvPr/>
        </p:nvSpPr>
        <p:spPr>
          <a:xfrm rot="20408446">
            <a:off x="3318050" y="3525647"/>
            <a:ext cx="963504" cy="532778"/>
          </a:xfrm>
          <a:prstGeom prst="triangle">
            <a:avLst>
              <a:gd name="adj" fmla="val 53618"/>
            </a:avLst>
          </a:prstGeom>
          <a:noFill/>
          <a:ln w="28575">
            <a:solidFill>
              <a:srgbClr val="B4425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A51717F-F4DE-974B-86E7-6D80BFB53CFE}"/>
              </a:ext>
            </a:extLst>
          </p:cNvPr>
          <p:cNvCxnSpPr>
            <a:cxnSpLocks/>
          </p:cNvCxnSpPr>
          <p:nvPr/>
        </p:nvCxnSpPr>
        <p:spPr>
          <a:xfrm flipV="1">
            <a:off x="4233343" y="4516821"/>
            <a:ext cx="512895" cy="387236"/>
          </a:xfrm>
          <a:prstGeom prst="straightConnector1">
            <a:avLst/>
          </a:prstGeom>
          <a:ln w="12700">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22B6A3-5C46-A440-BBB8-1F95634CE043}"/>
              </a:ext>
            </a:extLst>
          </p:cNvPr>
          <p:cNvSpPr txBox="1"/>
          <p:nvPr/>
        </p:nvSpPr>
        <p:spPr>
          <a:xfrm>
            <a:off x="914368" y="3789402"/>
            <a:ext cx="1745140" cy="553998"/>
          </a:xfrm>
          <a:prstGeom prst="rect">
            <a:avLst/>
          </a:prstGeom>
          <a:noFill/>
        </p:spPr>
        <p:txBody>
          <a:bodyPr wrap="square" lIns="0" tIns="0" rIns="0" bIns="0" rtlCol="0">
            <a:spAutoFit/>
          </a:bodyPr>
          <a:lstStyle/>
          <a:p>
            <a:r>
              <a:rPr lang="en-US" sz="1200" dirty="0">
                <a:solidFill>
                  <a:srgbClr val="B4425D"/>
                </a:solidFill>
              </a:rPr>
              <a:t>Cumulative principal payments to PAC are slower than scheduled</a:t>
            </a:r>
          </a:p>
        </p:txBody>
      </p:sp>
      <p:sp>
        <p:nvSpPr>
          <p:cNvPr id="28" name="TextBox 27">
            <a:extLst>
              <a:ext uri="{FF2B5EF4-FFF2-40B4-BE49-F238E27FC236}">
                <a16:creationId xmlns:a16="http://schemas.microsoft.com/office/drawing/2014/main" id="{FFE92037-2A4F-9243-BA37-7A80212AD6E6}"/>
              </a:ext>
            </a:extLst>
          </p:cNvPr>
          <p:cNvSpPr txBox="1"/>
          <p:nvPr/>
        </p:nvSpPr>
        <p:spPr>
          <a:xfrm>
            <a:off x="1816573" y="4790610"/>
            <a:ext cx="2593889" cy="369332"/>
          </a:xfrm>
          <a:prstGeom prst="rect">
            <a:avLst/>
          </a:prstGeom>
          <a:noFill/>
        </p:spPr>
        <p:txBody>
          <a:bodyPr wrap="square" lIns="0" tIns="0" rIns="0" bIns="0" rtlCol="0">
            <a:spAutoFit/>
          </a:bodyPr>
          <a:lstStyle/>
          <a:p>
            <a:r>
              <a:rPr lang="en-US" sz="1200" dirty="0" err="1">
                <a:solidFill>
                  <a:srgbClr val="00B050"/>
                </a:solidFill>
              </a:rPr>
              <a:t>Proritize</a:t>
            </a:r>
            <a:r>
              <a:rPr lang="en-US" sz="1200" dirty="0">
                <a:solidFill>
                  <a:srgbClr val="00B050"/>
                </a:solidFill>
              </a:rPr>
              <a:t> principal payments to PAC until the PAC is back on schedule</a:t>
            </a:r>
          </a:p>
        </p:txBody>
      </p:sp>
      <p:sp>
        <p:nvSpPr>
          <p:cNvPr id="29" name="TextBox 28">
            <a:extLst>
              <a:ext uri="{FF2B5EF4-FFF2-40B4-BE49-F238E27FC236}">
                <a16:creationId xmlns:a16="http://schemas.microsoft.com/office/drawing/2014/main" id="{AB0260B6-4FA2-D446-9CD8-801CE2D265C4}"/>
              </a:ext>
            </a:extLst>
          </p:cNvPr>
          <p:cNvSpPr txBox="1"/>
          <p:nvPr/>
        </p:nvSpPr>
        <p:spPr>
          <a:xfrm>
            <a:off x="5967466" y="4938653"/>
            <a:ext cx="2710189" cy="738664"/>
          </a:xfrm>
          <a:prstGeom prst="rect">
            <a:avLst/>
          </a:prstGeom>
          <a:noFill/>
        </p:spPr>
        <p:txBody>
          <a:bodyPr wrap="square" lIns="0" tIns="0" rIns="0" bIns="0" rtlCol="0">
            <a:spAutoFit/>
          </a:bodyPr>
          <a:lstStyle/>
          <a:p>
            <a:r>
              <a:rPr lang="en-US" sz="1200" dirty="0"/>
              <a:t>Once cumulative principal paid to PAC catches up to the originally scheduled principal, then the allocation of principal returns to to normal  </a:t>
            </a:r>
          </a:p>
        </p:txBody>
      </p:sp>
      <p:sp>
        <p:nvSpPr>
          <p:cNvPr id="11" name="Freeform 10">
            <a:extLst>
              <a:ext uri="{FF2B5EF4-FFF2-40B4-BE49-F238E27FC236}">
                <a16:creationId xmlns:a16="http://schemas.microsoft.com/office/drawing/2014/main" id="{72AF1B76-2565-FF4C-9767-21F5006523DC}"/>
              </a:ext>
            </a:extLst>
          </p:cNvPr>
          <p:cNvSpPr/>
          <p:nvPr/>
        </p:nvSpPr>
        <p:spPr>
          <a:xfrm>
            <a:off x="2244178" y="4379661"/>
            <a:ext cx="3468413" cy="2343807"/>
          </a:xfrm>
          <a:custGeom>
            <a:avLst/>
            <a:gdLst>
              <a:gd name="connsiteX0" fmla="*/ 21020 w 3468413"/>
              <a:gd name="connsiteY0" fmla="*/ 2343807 h 2343807"/>
              <a:gd name="connsiteX1" fmla="*/ 0 w 3468413"/>
              <a:gd name="connsiteY1" fmla="*/ 2144110 h 2343807"/>
              <a:gd name="connsiteX2" fmla="*/ 10510 w 3468413"/>
              <a:gd name="connsiteY2" fmla="*/ 1502979 h 2343807"/>
              <a:gd name="connsiteX3" fmla="*/ 21020 w 3468413"/>
              <a:gd name="connsiteY3" fmla="*/ 1355834 h 2343807"/>
              <a:gd name="connsiteX4" fmla="*/ 94593 w 3468413"/>
              <a:gd name="connsiteY4" fmla="*/ 1135117 h 2343807"/>
              <a:gd name="connsiteX5" fmla="*/ 136634 w 3468413"/>
              <a:gd name="connsiteY5" fmla="*/ 987972 h 2343807"/>
              <a:gd name="connsiteX6" fmla="*/ 210206 w 3468413"/>
              <a:gd name="connsiteY6" fmla="*/ 872358 h 2343807"/>
              <a:gd name="connsiteX7" fmla="*/ 273269 w 3468413"/>
              <a:gd name="connsiteY7" fmla="*/ 788276 h 2343807"/>
              <a:gd name="connsiteX8" fmla="*/ 336331 w 3468413"/>
              <a:gd name="connsiteY8" fmla="*/ 725213 h 2343807"/>
              <a:gd name="connsiteX9" fmla="*/ 399393 w 3468413"/>
              <a:gd name="connsiteY9" fmla="*/ 662151 h 2343807"/>
              <a:gd name="connsiteX10" fmla="*/ 472965 w 3468413"/>
              <a:gd name="connsiteY10" fmla="*/ 641131 h 2343807"/>
              <a:gd name="connsiteX11" fmla="*/ 546538 w 3468413"/>
              <a:gd name="connsiteY11" fmla="*/ 620110 h 2343807"/>
              <a:gd name="connsiteX12" fmla="*/ 662151 w 3468413"/>
              <a:gd name="connsiteY12" fmla="*/ 599089 h 2343807"/>
              <a:gd name="connsiteX13" fmla="*/ 735724 w 3468413"/>
              <a:gd name="connsiteY13" fmla="*/ 588579 h 2343807"/>
              <a:gd name="connsiteX14" fmla="*/ 798786 w 3468413"/>
              <a:gd name="connsiteY14" fmla="*/ 578069 h 2343807"/>
              <a:gd name="connsiteX15" fmla="*/ 893379 w 3468413"/>
              <a:gd name="connsiteY15" fmla="*/ 546538 h 2343807"/>
              <a:gd name="connsiteX16" fmla="*/ 924910 w 3468413"/>
              <a:gd name="connsiteY16" fmla="*/ 536027 h 2343807"/>
              <a:gd name="connsiteX17" fmla="*/ 956441 w 3468413"/>
              <a:gd name="connsiteY17" fmla="*/ 525517 h 2343807"/>
              <a:gd name="connsiteX18" fmla="*/ 1040524 w 3468413"/>
              <a:gd name="connsiteY18" fmla="*/ 493986 h 2343807"/>
              <a:gd name="connsiteX19" fmla="*/ 1114096 w 3468413"/>
              <a:gd name="connsiteY19" fmla="*/ 472965 h 2343807"/>
              <a:gd name="connsiteX20" fmla="*/ 1439917 w 3468413"/>
              <a:gd name="connsiteY20" fmla="*/ 441434 h 2343807"/>
              <a:gd name="connsiteX21" fmla="*/ 1723696 w 3468413"/>
              <a:gd name="connsiteY21" fmla="*/ 357351 h 2343807"/>
              <a:gd name="connsiteX22" fmla="*/ 2060027 w 3468413"/>
              <a:gd name="connsiteY22" fmla="*/ 294289 h 2343807"/>
              <a:gd name="connsiteX23" fmla="*/ 2238703 w 3468413"/>
              <a:gd name="connsiteY23" fmla="*/ 189186 h 2343807"/>
              <a:gd name="connsiteX24" fmla="*/ 2301765 w 3468413"/>
              <a:gd name="connsiteY24" fmla="*/ 157655 h 2343807"/>
              <a:gd name="connsiteX25" fmla="*/ 2375338 w 3468413"/>
              <a:gd name="connsiteY25" fmla="*/ 105103 h 2343807"/>
              <a:gd name="connsiteX26" fmla="*/ 2448910 w 3468413"/>
              <a:gd name="connsiteY26" fmla="*/ 73572 h 2343807"/>
              <a:gd name="connsiteX27" fmla="*/ 2511972 w 3468413"/>
              <a:gd name="connsiteY27" fmla="*/ 52551 h 2343807"/>
              <a:gd name="connsiteX28" fmla="*/ 2795751 w 3468413"/>
              <a:gd name="connsiteY28" fmla="*/ 73572 h 2343807"/>
              <a:gd name="connsiteX29" fmla="*/ 2921875 w 3468413"/>
              <a:gd name="connsiteY29" fmla="*/ 105103 h 2343807"/>
              <a:gd name="connsiteX30" fmla="*/ 3048000 w 3468413"/>
              <a:gd name="connsiteY30" fmla="*/ 126124 h 2343807"/>
              <a:gd name="connsiteX31" fmla="*/ 3174124 w 3468413"/>
              <a:gd name="connsiteY31" fmla="*/ 115613 h 2343807"/>
              <a:gd name="connsiteX32" fmla="*/ 3226675 w 3468413"/>
              <a:gd name="connsiteY32" fmla="*/ 105103 h 2343807"/>
              <a:gd name="connsiteX33" fmla="*/ 3289738 w 3468413"/>
              <a:gd name="connsiteY33" fmla="*/ 94593 h 2343807"/>
              <a:gd name="connsiteX34" fmla="*/ 3394841 w 3468413"/>
              <a:gd name="connsiteY34" fmla="*/ 21020 h 2343807"/>
              <a:gd name="connsiteX35" fmla="*/ 3436882 w 3468413"/>
              <a:gd name="connsiteY35" fmla="*/ 10510 h 2343807"/>
              <a:gd name="connsiteX36" fmla="*/ 3468413 w 3468413"/>
              <a:gd name="connsiteY36" fmla="*/ 0 h 234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68413" h="2343807">
                <a:moveTo>
                  <a:pt x="21020" y="2343807"/>
                </a:moveTo>
                <a:cubicBezTo>
                  <a:pt x="11924" y="2280132"/>
                  <a:pt x="0" y="2206947"/>
                  <a:pt x="0" y="2144110"/>
                </a:cubicBezTo>
                <a:cubicBezTo>
                  <a:pt x="0" y="1930371"/>
                  <a:pt x="4813" y="1716642"/>
                  <a:pt x="10510" y="1502979"/>
                </a:cubicBezTo>
                <a:cubicBezTo>
                  <a:pt x="11821" y="1453823"/>
                  <a:pt x="12936" y="1404338"/>
                  <a:pt x="21020" y="1355834"/>
                </a:cubicBezTo>
                <a:cubicBezTo>
                  <a:pt x="30505" y="1298926"/>
                  <a:pt x="77978" y="1187039"/>
                  <a:pt x="94593" y="1135117"/>
                </a:cubicBezTo>
                <a:cubicBezTo>
                  <a:pt x="110140" y="1086533"/>
                  <a:pt x="110389" y="1031714"/>
                  <a:pt x="136634" y="987972"/>
                </a:cubicBezTo>
                <a:cubicBezTo>
                  <a:pt x="159581" y="949727"/>
                  <a:pt x="183523" y="907934"/>
                  <a:pt x="210206" y="872358"/>
                </a:cubicBezTo>
                <a:cubicBezTo>
                  <a:pt x="231227" y="844331"/>
                  <a:pt x="250469" y="814876"/>
                  <a:pt x="273269" y="788276"/>
                </a:cubicBezTo>
                <a:cubicBezTo>
                  <a:pt x="292616" y="765705"/>
                  <a:pt x="316581" y="747432"/>
                  <a:pt x="336331" y="725213"/>
                </a:cubicBezTo>
                <a:cubicBezTo>
                  <a:pt x="375760" y="680854"/>
                  <a:pt x="335191" y="698837"/>
                  <a:pt x="399393" y="662151"/>
                </a:cubicBezTo>
                <a:cubicBezTo>
                  <a:pt x="411993" y="654951"/>
                  <a:pt x="462726" y="644056"/>
                  <a:pt x="472965" y="641131"/>
                </a:cubicBezTo>
                <a:cubicBezTo>
                  <a:pt x="534423" y="623571"/>
                  <a:pt x="472595" y="636541"/>
                  <a:pt x="546538" y="620110"/>
                </a:cubicBezTo>
                <a:cubicBezTo>
                  <a:pt x="583424" y="611913"/>
                  <a:pt x="625084" y="604792"/>
                  <a:pt x="662151" y="599089"/>
                </a:cubicBezTo>
                <a:cubicBezTo>
                  <a:pt x="686636" y="595322"/>
                  <a:pt x="711239" y="592346"/>
                  <a:pt x="735724" y="588579"/>
                </a:cubicBezTo>
                <a:cubicBezTo>
                  <a:pt x="756787" y="585339"/>
                  <a:pt x="777765" y="581572"/>
                  <a:pt x="798786" y="578069"/>
                </a:cubicBezTo>
                <a:lnTo>
                  <a:pt x="893379" y="546538"/>
                </a:lnTo>
                <a:lnTo>
                  <a:pt x="924910" y="536027"/>
                </a:lnTo>
                <a:lnTo>
                  <a:pt x="956441" y="525517"/>
                </a:lnTo>
                <a:cubicBezTo>
                  <a:pt x="1008346" y="490913"/>
                  <a:pt x="967793" y="512168"/>
                  <a:pt x="1040524" y="493986"/>
                </a:cubicBezTo>
                <a:cubicBezTo>
                  <a:pt x="1073041" y="485857"/>
                  <a:pt x="1077889" y="477103"/>
                  <a:pt x="1114096" y="472965"/>
                </a:cubicBezTo>
                <a:cubicBezTo>
                  <a:pt x="1222505" y="460575"/>
                  <a:pt x="1331310" y="451944"/>
                  <a:pt x="1439917" y="441434"/>
                </a:cubicBezTo>
                <a:cubicBezTo>
                  <a:pt x="1534510" y="413406"/>
                  <a:pt x="1626728" y="375533"/>
                  <a:pt x="1723696" y="357351"/>
                </a:cubicBezTo>
                <a:lnTo>
                  <a:pt x="2060027" y="294289"/>
                </a:lnTo>
                <a:cubicBezTo>
                  <a:pt x="2119586" y="259255"/>
                  <a:pt x="2176899" y="220088"/>
                  <a:pt x="2238703" y="189186"/>
                </a:cubicBezTo>
                <a:cubicBezTo>
                  <a:pt x="2259724" y="178676"/>
                  <a:pt x="2281749" y="169972"/>
                  <a:pt x="2301765" y="157655"/>
                </a:cubicBezTo>
                <a:cubicBezTo>
                  <a:pt x="2327432" y="141860"/>
                  <a:pt x="2349171" y="120056"/>
                  <a:pt x="2375338" y="105103"/>
                </a:cubicBezTo>
                <a:cubicBezTo>
                  <a:pt x="2398504" y="91865"/>
                  <a:pt x="2424007" y="83150"/>
                  <a:pt x="2448910" y="73572"/>
                </a:cubicBezTo>
                <a:cubicBezTo>
                  <a:pt x="2469591" y="65618"/>
                  <a:pt x="2511972" y="52551"/>
                  <a:pt x="2511972" y="52551"/>
                </a:cubicBezTo>
                <a:cubicBezTo>
                  <a:pt x="2529924" y="53449"/>
                  <a:pt x="2729351" y="56972"/>
                  <a:pt x="2795751" y="73572"/>
                </a:cubicBezTo>
                <a:cubicBezTo>
                  <a:pt x="2977077" y="118904"/>
                  <a:pt x="2690741" y="72085"/>
                  <a:pt x="2921875" y="105103"/>
                </a:cubicBezTo>
                <a:cubicBezTo>
                  <a:pt x="2971210" y="121547"/>
                  <a:pt x="2977600" y="126124"/>
                  <a:pt x="3048000" y="126124"/>
                </a:cubicBezTo>
                <a:cubicBezTo>
                  <a:pt x="3090187" y="126124"/>
                  <a:pt x="3132083" y="119117"/>
                  <a:pt x="3174124" y="115613"/>
                </a:cubicBezTo>
                <a:lnTo>
                  <a:pt x="3226675" y="105103"/>
                </a:lnTo>
                <a:cubicBezTo>
                  <a:pt x="3247642" y="101291"/>
                  <a:pt x="3270066" y="102790"/>
                  <a:pt x="3289738" y="94593"/>
                </a:cubicBezTo>
                <a:cubicBezTo>
                  <a:pt x="3403806" y="47065"/>
                  <a:pt x="3307329" y="64776"/>
                  <a:pt x="3394841" y="21020"/>
                </a:cubicBezTo>
                <a:cubicBezTo>
                  <a:pt x="3407761" y="14560"/>
                  <a:pt x="3422993" y="14478"/>
                  <a:pt x="3436882" y="10510"/>
                </a:cubicBezTo>
                <a:cubicBezTo>
                  <a:pt x="3447535" y="7466"/>
                  <a:pt x="3468413" y="0"/>
                  <a:pt x="3468413"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62687DA-055D-A249-B3C2-48AA2B73CE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6280" y="685800"/>
            <a:ext cx="4344670" cy="2297477"/>
          </a:xfrm>
          <a:prstGeom prst="rect">
            <a:avLst/>
          </a:prstGeom>
        </p:spPr>
      </p:pic>
    </p:spTree>
    <p:extLst>
      <p:ext uri="{BB962C8B-B14F-4D97-AF65-F5344CB8AC3E}">
        <p14:creationId xmlns:p14="http://schemas.microsoft.com/office/powerpoint/2010/main" val="36298120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6" grpId="0" animBg="1"/>
      <p:bldP spid="21" grpId="0" animBg="1"/>
      <p:bldP spid="18"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4343400" cy="2971799"/>
          </a:xfrm>
        </p:spPr>
        <p:txBody>
          <a:bodyPr>
            <a:normAutofit/>
          </a:bodyPr>
          <a:lstStyle/>
          <a:p>
            <a:r>
              <a:rPr lang="en-US" dirty="0"/>
              <a:t>As designed, the </a:t>
            </a:r>
          </a:p>
          <a:p>
            <a:pPr lvl="1"/>
            <a:r>
              <a:rPr lang="en-US" dirty="0"/>
              <a:t>PAC WAL is less sensitive to prepay speeds than the collateral is</a:t>
            </a:r>
          </a:p>
          <a:p>
            <a:pPr lvl="1"/>
            <a:endParaRPr lang="en-US" dirty="0"/>
          </a:p>
          <a:p>
            <a:pPr lvl="1"/>
            <a:endParaRPr lang="en-US" dirty="0"/>
          </a:p>
          <a:p>
            <a:pPr lvl="1"/>
            <a:r>
              <a:rPr lang="en-US" dirty="0"/>
              <a:t>The Support bond is more sensitive than the collateral is</a:t>
            </a:r>
          </a:p>
        </p:txBody>
      </p:sp>
      <p:pic>
        <p:nvPicPr>
          <p:cNvPr id="6" name="Picture 2" descr="\text{WAL} = \sum_{i=1}^n \frac {P_i}{P} t_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540" y="1155613"/>
            <a:ext cx="1352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dirty="0"/>
              <a:t>PAC </a:t>
            </a:r>
            <a:r>
              <a:rPr lang="en-US" dirty="0" err="1"/>
              <a:t>vs</a:t>
            </a:r>
            <a:r>
              <a:rPr lang="en-US" dirty="0"/>
              <a:t> Sequential </a:t>
            </a:r>
            <a:r>
              <a:rPr lang="en-US" dirty="0" err="1"/>
              <a:t>vs</a:t>
            </a:r>
            <a:r>
              <a:rPr lang="en-US" dirty="0"/>
              <a:t> Collateral WAL</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133600"/>
            <a:ext cx="36290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eft Brace 6"/>
          <p:cNvSpPr/>
          <p:nvPr/>
        </p:nvSpPr>
        <p:spPr>
          <a:xfrm rot="5400000" flipH="1">
            <a:off x="6250157" y="4234963"/>
            <a:ext cx="164125" cy="685800"/>
          </a:xfrm>
          <a:prstGeom prst="leftBrace">
            <a:avLst>
              <a:gd name="adj1" fmla="val 8975"/>
              <a:gd name="adj2" fmla="val 66666"/>
            </a:avLst>
          </a:prstGeom>
          <a:solidFill>
            <a:srgbClr val="92D050">
              <a:alpha val="59000"/>
            </a:srgbClr>
          </a:solidFill>
          <a:ln>
            <a:solidFill>
              <a:srgbClr val="92D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ontent Placeholder 2"/>
          <p:cNvSpPr txBox="1">
            <a:spLocks/>
          </p:cNvSpPr>
          <p:nvPr/>
        </p:nvSpPr>
        <p:spPr>
          <a:xfrm>
            <a:off x="3063240" y="5275385"/>
            <a:ext cx="3154685" cy="1447800"/>
          </a:xfrm>
          <a:prstGeom prst="rect">
            <a:avLst/>
          </a:prstGeom>
          <a:ln>
            <a:solidFill>
              <a:srgbClr val="92D050"/>
            </a:solidFill>
            <a:prstDash val="sysDash"/>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Within the upper and lower PAC bands, the PAC WAL is stationary</a:t>
            </a:r>
          </a:p>
          <a:p>
            <a:pPr marL="0" indent="0">
              <a:buNone/>
            </a:pPr>
            <a:endParaRPr lang="en-US" sz="1400" dirty="0"/>
          </a:p>
          <a:p>
            <a:pPr marL="0" indent="0">
              <a:buNone/>
            </a:pPr>
            <a:r>
              <a:rPr lang="en-US" sz="1400" dirty="0"/>
              <a:t>The Companion / Support Bond absorbs faster or slower prepayments</a:t>
            </a:r>
          </a:p>
        </p:txBody>
      </p:sp>
      <p:cxnSp>
        <p:nvCxnSpPr>
          <p:cNvPr id="10" name="Straight Connector 9"/>
          <p:cNvCxnSpPr>
            <a:stCxn id="7" idx="1"/>
            <a:endCxn id="9" idx="0"/>
          </p:cNvCxnSpPr>
          <p:nvPr/>
        </p:nvCxnSpPr>
        <p:spPr>
          <a:xfrm flipH="1">
            <a:off x="4640583" y="4659926"/>
            <a:ext cx="1577342" cy="615459"/>
          </a:xfrm>
          <a:prstGeom prst="line">
            <a:avLst/>
          </a:prstGeom>
          <a:ln>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flipH="1">
            <a:off x="5690614" y="4370365"/>
            <a:ext cx="152403" cy="426720"/>
          </a:xfrm>
          <a:prstGeom prst="leftBrace">
            <a:avLst>
              <a:gd name="adj1" fmla="val 31731"/>
              <a:gd name="adj2" fmla="val 44688"/>
            </a:avLst>
          </a:prstGeom>
          <a:solidFill>
            <a:schemeClr val="accent6">
              <a:lumMod val="75000"/>
              <a:alpha val="59000"/>
            </a:schemeClr>
          </a:solidFill>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flipH="1">
            <a:off x="7576037" y="3625363"/>
            <a:ext cx="164125" cy="1905000"/>
          </a:xfrm>
          <a:prstGeom prst="leftBrace">
            <a:avLst>
              <a:gd name="adj1" fmla="val 31731"/>
              <a:gd name="adj2" fmla="val 34205"/>
            </a:avLst>
          </a:prstGeom>
          <a:solidFill>
            <a:schemeClr val="accent6">
              <a:lumMod val="75000"/>
              <a:alpha val="59000"/>
            </a:schemeClr>
          </a:solidFill>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Content Placeholder 2"/>
          <p:cNvSpPr txBox="1">
            <a:spLocks/>
          </p:cNvSpPr>
          <p:nvPr/>
        </p:nvSpPr>
        <p:spPr>
          <a:xfrm>
            <a:off x="6332219" y="5275385"/>
            <a:ext cx="2537461" cy="1447800"/>
          </a:xfrm>
          <a:prstGeom prst="rect">
            <a:avLst/>
          </a:prstGeom>
          <a:ln>
            <a:solidFill>
              <a:schemeClr val="accent6">
                <a:lumMod val="75000"/>
              </a:schemeClr>
            </a:solidFill>
            <a:prstDash val="sysDash"/>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When speeds are </a:t>
            </a:r>
          </a:p>
          <a:p>
            <a:r>
              <a:rPr lang="en-US" sz="1400" dirty="0"/>
              <a:t>below the lower band, the PAC extends</a:t>
            </a:r>
          </a:p>
          <a:p>
            <a:r>
              <a:rPr lang="en-US" sz="1400" dirty="0"/>
              <a:t>above the upper bound, the PAC contracts</a:t>
            </a:r>
          </a:p>
          <a:p>
            <a:pPr marL="0" indent="0">
              <a:buNone/>
            </a:pPr>
            <a:endParaRPr lang="en-US" sz="1400" dirty="0"/>
          </a:p>
        </p:txBody>
      </p:sp>
      <p:cxnSp>
        <p:nvCxnSpPr>
          <p:cNvPr id="24" name="Straight Connector 23"/>
          <p:cNvCxnSpPr>
            <a:stCxn id="12" idx="1"/>
            <a:endCxn id="23" idx="0"/>
          </p:cNvCxnSpPr>
          <p:nvPr/>
        </p:nvCxnSpPr>
        <p:spPr>
          <a:xfrm>
            <a:off x="5789483" y="4659927"/>
            <a:ext cx="1811467" cy="615458"/>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4" idx="1"/>
            <a:endCxn id="23" idx="0"/>
          </p:cNvCxnSpPr>
          <p:nvPr/>
        </p:nvCxnSpPr>
        <p:spPr>
          <a:xfrm flipH="1">
            <a:off x="7600950" y="4659926"/>
            <a:ext cx="358045" cy="615459"/>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99835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4"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Non-constant speeds: impact on PAC</a:t>
            </a:r>
          </a:p>
        </p:txBody>
      </p:sp>
      <p:sp>
        <p:nvSpPr>
          <p:cNvPr id="3" name="Content Placeholder 2"/>
          <p:cNvSpPr>
            <a:spLocks noGrp="1"/>
          </p:cNvSpPr>
          <p:nvPr>
            <p:ph idx="1"/>
          </p:nvPr>
        </p:nvSpPr>
        <p:spPr>
          <a:xfrm>
            <a:off x="457200" y="1143001"/>
            <a:ext cx="7810500" cy="4846319"/>
          </a:xfrm>
        </p:spPr>
        <p:txBody>
          <a:bodyPr>
            <a:normAutofit lnSpcReduction="10000"/>
          </a:bodyPr>
          <a:lstStyle/>
          <a:p>
            <a:r>
              <a:rPr lang="en-US" dirty="0"/>
              <a:t>Even </a:t>
            </a:r>
            <a:r>
              <a:rPr lang="en-US" dirty="0">
                <a:solidFill>
                  <a:srgbClr val="FF0000"/>
                </a:solidFill>
              </a:rPr>
              <a:t>if speeds are within the upper and lower bands, if they are not constant, the PAC can be busted</a:t>
            </a:r>
          </a:p>
          <a:p>
            <a:r>
              <a:rPr lang="en-US" dirty="0"/>
              <a:t>Faster speeds are more likely than slower speeds to bust the PAC, as faster speeds erode the protection provided by the Companion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B4425D"/>
                </a:solidFill>
              </a:rPr>
              <a:t>Questions: which should trade at higher yields? PAC vs </a:t>
            </a:r>
            <a:r>
              <a:rPr lang="en-US" dirty="0" err="1">
                <a:solidFill>
                  <a:srgbClr val="B4425D"/>
                </a:solidFill>
              </a:rPr>
              <a:t>Passthrough</a:t>
            </a:r>
            <a:r>
              <a:rPr lang="en-US" dirty="0">
                <a:solidFill>
                  <a:srgbClr val="B4425D"/>
                </a:solidFill>
              </a:rPr>
              <a:t> vs Support Bond? Why?</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0" y="2447925"/>
            <a:ext cx="360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424864"/>
            <a:ext cx="3719173"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rot="677189">
            <a:off x="5763667" y="4496137"/>
            <a:ext cx="2416921" cy="43794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9285B7-8433-D041-89F4-D7EAB0DF27D9}"/>
              </a:ext>
            </a:extLst>
          </p:cNvPr>
          <p:cNvSpPr txBox="1"/>
          <p:nvPr/>
        </p:nvSpPr>
        <p:spPr>
          <a:xfrm>
            <a:off x="4567428" y="6161697"/>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42357975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 yields</a:t>
            </a:r>
          </a:p>
        </p:txBody>
      </p:sp>
      <p:sp>
        <p:nvSpPr>
          <p:cNvPr id="3" name="Content Placeholder 2"/>
          <p:cNvSpPr>
            <a:spLocks noGrp="1"/>
          </p:cNvSpPr>
          <p:nvPr>
            <p:ph idx="1"/>
          </p:nvPr>
        </p:nvSpPr>
        <p:spPr/>
        <p:txBody>
          <a:bodyPr/>
          <a:lstStyle/>
          <a:p>
            <a:endParaRPr lang="en-US" dirty="0"/>
          </a:p>
          <a:p>
            <a:r>
              <a:rPr lang="en-US" dirty="0"/>
              <a:t>PACs trade at </a:t>
            </a:r>
            <a:r>
              <a:rPr lang="en-US" b="1" dirty="0"/>
              <a:t>tighter </a:t>
            </a:r>
            <a:r>
              <a:rPr lang="en-US" dirty="0"/>
              <a:t>nominal spreads than Pass-</a:t>
            </a:r>
            <a:r>
              <a:rPr lang="en-US" dirty="0" err="1"/>
              <a:t>Throughs</a:t>
            </a:r>
            <a:r>
              <a:rPr lang="en-US" dirty="0"/>
              <a:t> do because they are less sensitive to prepayments than the underlying collateral is.</a:t>
            </a:r>
          </a:p>
          <a:p>
            <a:r>
              <a:rPr lang="en-US" dirty="0"/>
              <a:t>For similar reasons, Supports typically trade at </a:t>
            </a:r>
            <a:r>
              <a:rPr lang="en-US" b="1" dirty="0"/>
              <a:t>wider </a:t>
            </a:r>
            <a:r>
              <a:rPr lang="en-US" dirty="0"/>
              <a:t>spreads than collateral.</a:t>
            </a:r>
          </a:p>
        </p:txBody>
      </p:sp>
    </p:spTree>
    <p:extLst>
      <p:ext uri="{BB962C8B-B14F-4D97-AF65-F5344CB8AC3E}">
        <p14:creationId xmlns:p14="http://schemas.microsoft.com/office/powerpoint/2010/main" val="87175921"/>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WALs</a:t>
            </a:r>
          </a:p>
        </p:txBody>
      </p:sp>
      <p:sp>
        <p:nvSpPr>
          <p:cNvPr id="3" name="Content Placeholder 2"/>
          <p:cNvSpPr>
            <a:spLocks noGrp="1"/>
          </p:cNvSpPr>
          <p:nvPr>
            <p:ph idx="1"/>
          </p:nvPr>
        </p:nvSpPr>
        <p:spPr/>
        <p:txBody>
          <a:bodyPr/>
          <a:lstStyle/>
          <a:p>
            <a:r>
              <a:rPr lang="en-US" dirty="0"/>
              <a:t>As constant prepayment speeds are unrealistic, consider:</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14550"/>
            <a:ext cx="36576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124075"/>
            <a:ext cx="36576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57536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Sequential PAC</a:t>
            </a:r>
          </a:p>
        </p:txBody>
      </p:sp>
      <p:sp>
        <p:nvSpPr>
          <p:cNvPr id="3" name="Content Placeholder 2"/>
          <p:cNvSpPr>
            <a:spLocks noGrp="1"/>
          </p:cNvSpPr>
          <p:nvPr>
            <p:ph idx="1"/>
          </p:nvPr>
        </p:nvSpPr>
        <p:spPr>
          <a:xfrm>
            <a:off x="441261" y="768314"/>
            <a:ext cx="4572000" cy="5623559"/>
          </a:xfrm>
        </p:spPr>
        <p:txBody>
          <a:bodyPr>
            <a:normAutofit lnSpcReduction="10000"/>
          </a:bodyPr>
          <a:lstStyle/>
          <a:p>
            <a:r>
              <a:rPr lang="en-US" dirty="0"/>
              <a:t>As noted before, structures can be combined</a:t>
            </a:r>
          </a:p>
          <a:p>
            <a:r>
              <a:rPr lang="en-US" dirty="0"/>
              <a:t>PACs are often </a:t>
            </a:r>
            <a:r>
              <a:rPr lang="en-US" b="1" dirty="0"/>
              <a:t>sequentially </a:t>
            </a:r>
            <a:r>
              <a:rPr lang="en-US" dirty="0"/>
              <a:t>cut up into tranches to cater to investors’ WAL preferences </a:t>
            </a:r>
          </a:p>
          <a:p>
            <a:endParaRPr lang="en-US" dirty="0"/>
          </a:p>
          <a:p>
            <a:endParaRPr lang="en-US" dirty="0"/>
          </a:p>
          <a:p>
            <a:r>
              <a:rPr lang="en-US" dirty="0"/>
              <a:t>Shorter PACs are typically more protected against prepayments variations than longer PACs</a:t>
            </a:r>
          </a:p>
          <a:p>
            <a:pPr lvl="1"/>
            <a:r>
              <a:rPr lang="en-US" dirty="0"/>
              <a:t>The Support is more likely to be around while a short PAC is outstanding</a:t>
            </a:r>
          </a:p>
          <a:p>
            <a:pPr lvl="1"/>
            <a:r>
              <a:rPr lang="en-US" dirty="0"/>
              <a:t>By the time a long PAC begins receiving principal, the Support might have paid off</a:t>
            </a:r>
          </a:p>
          <a:p>
            <a:r>
              <a:rPr lang="en-US" dirty="0"/>
              <a:t>Banks like short PAC </a:t>
            </a:r>
            <a:r>
              <a:rPr lang="en-US" dirty="0" err="1"/>
              <a:t>sequentials</a:t>
            </a:r>
            <a:r>
              <a:rPr lang="en-US" dirty="0"/>
              <a:t> because cash flows are relatively stable, and they offer higher yields than short Treasuries</a:t>
            </a:r>
          </a:p>
          <a:p>
            <a:endParaRPr lang="en-US" dirty="0"/>
          </a:p>
          <a:p>
            <a:pPr lvl="1">
              <a:spcBef>
                <a:spcPts val="1400"/>
              </a:spcBef>
            </a:pPr>
            <a:r>
              <a:rPr lang="en-US" dirty="0">
                <a:solidFill>
                  <a:srgbClr val="B4425D"/>
                </a:solidFill>
              </a:rPr>
              <a:t>Questions: Which trades at higher yields? 1</a:t>
            </a:r>
            <a:r>
              <a:rPr lang="en-US" baseline="30000" dirty="0">
                <a:solidFill>
                  <a:srgbClr val="B4425D"/>
                </a:solidFill>
              </a:rPr>
              <a:t>st</a:t>
            </a:r>
            <a:r>
              <a:rPr lang="en-US" dirty="0">
                <a:solidFill>
                  <a:srgbClr val="B4425D"/>
                </a:solidFill>
              </a:rPr>
              <a:t> PAC sequential or a </a:t>
            </a:r>
            <a:r>
              <a:rPr lang="en-US" dirty="0"/>
              <a:t>regular PAC</a:t>
            </a:r>
            <a:r>
              <a:rPr lang="en-US" dirty="0">
                <a:solidFill>
                  <a:srgbClr val="B4425D"/>
                </a:solidFill>
              </a:rPr>
              <a:t>?</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868680"/>
            <a:ext cx="33242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225" y="3017520"/>
            <a:ext cx="3305175"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49240" y="5208270"/>
            <a:ext cx="1373453" cy="276999"/>
          </a:xfrm>
          <a:prstGeom prst="rect">
            <a:avLst/>
          </a:prstGeom>
          <a:noFill/>
        </p:spPr>
        <p:txBody>
          <a:bodyPr wrap="none" rtlCol="0">
            <a:spAutoFit/>
          </a:bodyPr>
          <a:lstStyle/>
          <a:p>
            <a:r>
              <a:rPr lang="en-US" sz="1200" dirty="0"/>
              <a:t>Source: L. Gauthier</a:t>
            </a:r>
          </a:p>
        </p:txBody>
      </p:sp>
      <p:sp>
        <p:nvSpPr>
          <p:cNvPr id="8" name="TextBox 7">
            <a:extLst>
              <a:ext uri="{FF2B5EF4-FFF2-40B4-BE49-F238E27FC236}">
                <a16:creationId xmlns:a16="http://schemas.microsoft.com/office/drawing/2014/main" id="{C5BBC24F-E506-2A4E-ABB8-B739C5EEDC5F}"/>
              </a:ext>
            </a:extLst>
          </p:cNvPr>
          <p:cNvSpPr txBox="1"/>
          <p:nvPr/>
        </p:nvSpPr>
        <p:spPr>
          <a:xfrm>
            <a:off x="4983480" y="6234499"/>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313853024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Type II PAC</a:t>
            </a:r>
          </a:p>
        </p:txBody>
      </p:sp>
      <p:sp>
        <p:nvSpPr>
          <p:cNvPr id="3" name="Content Placeholder 2"/>
          <p:cNvSpPr>
            <a:spLocks noGrp="1"/>
          </p:cNvSpPr>
          <p:nvPr>
            <p:ph idx="1"/>
          </p:nvPr>
        </p:nvSpPr>
        <p:spPr>
          <a:xfrm>
            <a:off x="457200" y="1143001"/>
            <a:ext cx="8229600" cy="5349239"/>
          </a:xfrm>
        </p:spPr>
        <p:txBody>
          <a:bodyPr>
            <a:normAutofit/>
          </a:bodyPr>
          <a:lstStyle/>
          <a:p>
            <a:r>
              <a:rPr lang="en-US" dirty="0"/>
              <a:t>For investors willing to take on prepayment risk in return for a higher yield</a:t>
            </a:r>
          </a:p>
          <a:p>
            <a:r>
              <a:rPr lang="en-US" dirty="0"/>
              <a:t>A PAC can be created out of the Companion in a standard PAC structure</a:t>
            </a:r>
          </a:p>
          <a:p>
            <a:r>
              <a:rPr lang="en-US" dirty="0"/>
              <a:t>If prepayments are</a:t>
            </a:r>
          </a:p>
          <a:p>
            <a:pPr lvl="1"/>
            <a:r>
              <a:rPr lang="en-US" dirty="0"/>
              <a:t>within (narrower) PAC bands, then the Type II PAC pays as scheduled</a:t>
            </a:r>
          </a:p>
          <a:p>
            <a:pPr lvl="1"/>
            <a:r>
              <a:rPr lang="en-US" dirty="0"/>
              <a:t>Faster, then the Type II PAC serves as a companion to the standard PAC</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lvl="1" indent="0">
              <a:buNone/>
            </a:pPr>
            <a:endParaRPr lang="en-US" dirty="0"/>
          </a:p>
          <a:p>
            <a:pPr lvl="1"/>
            <a:r>
              <a:rPr lang="en-US" dirty="0">
                <a:solidFill>
                  <a:srgbClr val="B4425D"/>
                </a:solidFill>
              </a:rPr>
              <a:t>Questions: Which trade at higher yields? Type II PAC or PAC? Support for PAC or for Type II PAC?</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00400"/>
            <a:ext cx="8017164"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18F1070-844A-6740-BE3B-DFD0E4953252}"/>
              </a:ext>
            </a:extLst>
          </p:cNvPr>
          <p:cNvSpPr txBox="1"/>
          <p:nvPr/>
        </p:nvSpPr>
        <p:spPr>
          <a:xfrm>
            <a:off x="4846320" y="6215241"/>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29995271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Actual </a:t>
            </a:r>
            <a:r>
              <a:rPr lang="en-US" dirty="0">
                <a:solidFill>
                  <a:schemeClr val="accent1"/>
                </a:solidFill>
              </a:rPr>
              <a:t>CMO Structures</a:t>
            </a:r>
          </a:p>
        </p:txBody>
      </p:sp>
      <p:sp>
        <p:nvSpPr>
          <p:cNvPr id="3" name="Content Placeholder 2"/>
          <p:cNvSpPr>
            <a:spLocks noGrp="1"/>
          </p:cNvSpPr>
          <p:nvPr>
            <p:ph idx="1"/>
          </p:nvPr>
        </p:nvSpPr>
        <p:spPr>
          <a:xfrm>
            <a:off x="457200" y="3581400"/>
            <a:ext cx="4069080" cy="2590800"/>
          </a:xfrm>
        </p:spPr>
        <p:txBody>
          <a:bodyPr>
            <a:normAutofit/>
          </a:bodyPr>
          <a:lstStyle/>
          <a:p>
            <a:r>
              <a:rPr lang="en-US" dirty="0"/>
              <a:t>A series of PACs with specific WAL targets might be ~70% of the whole deal. 30% could be Type II PAC and a PAC-2 support. </a:t>
            </a:r>
          </a:p>
          <a:p>
            <a:r>
              <a:rPr lang="en-US" dirty="0"/>
              <a:t>PAC-2 might have a high yield, with prepayment protection but significant extension risk. </a:t>
            </a:r>
          </a:p>
          <a:p>
            <a:r>
              <a:rPr lang="en-US" dirty="0"/>
              <a:t>The PAC-2 support could be split into a floater with a large margin, to compensate for WAL variability, and an inverse-IO for risk-prone hedge funds.</a:t>
            </a:r>
          </a:p>
          <a:p>
            <a:endParaRPr lang="en-US" dirty="0"/>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520" y="777240"/>
            <a:ext cx="3964765" cy="2407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520" y="3344852"/>
            <a:ext cx="4006280" cy="2874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4358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15yr</a:t>
            </a:r>
            <a:r>
              <a:rPr lang="en-US" b="0" dirty="0"/>
              <a:t>, </a:t>
            </a:r>
            <a:r>
              <a:rPr lang="en-US" dirty="0">
                <a:solidFill>
                  <a:srgbClr val="7030A0"/>
                </a:solidFill>
              </a:rPr>
              <a:t>6.4%</a:t>
            </a:r>
            <a:r>
              <a:rPr lang="en-US" dirty="0"/>
              <a:t> </a:t>
            </a:r>
            <a:r>
              <a:rPr lang="en-US" b="0" dirty="0"/>
              <a:t>WAC, </a:t>
            </a:r>
            <a:r>
              <a:rPr lang="en-US" dirty="0">
                <a:solidFill>
                  <a:srgbClr val="7030A0"/>
                </a:solidFill>
              </a:rPr>
              <a:t>1</a:t>
            </a:r>
            <a:r>
              <a:rPr lang="en-US" dirty="0"/>
              <a:t> </a:t>
            </a:r>
            <a:r>
              <a:rPr lang="en-US" b="0" dirty="0"/>
              <a:t>month WALA, SMM </a:t>
            </a:r>
            <a:r>
              <a:rPr lang="en-US" dirty="0">
                <a:solidFill>
                  <a:srgbClr val="7030A0"/>
                </a:solidFill>
              </a:rPr>
              <a:t>0%</a:t>
            </a:r>
          </a:p>
        </p:txBody>
      </p:sp>
      <p:sp>
        <p:nvSpPr>
          <p:cNvPr id="5" name="Content Placeholder 4"/>
          <p:cNvSpPr>
            <a:spLocks noGrp="1"/>
          </p:cNvSpPr>
          <p:nvPr>
            <p:ph idx="1"/>
          </p:nvPr>
        </p:nvSpPr>
        <p:spPr>
          <a:xfrm>
            <a:off x="457197" y="1234440"/>
            <a:ext cx="8220456" cy="4251960"/>
          </a:xfrm>
        </p:spPr>
        <p:txBody>
          <a:bodyPr/>
          <a:lstStyle/>
          <a:p>
            <a:r>
              <a:rPr lang="en-US" dirty="0"/>
              <a:t>0% SMM =&gt; individual loan profile              and           pool profile do not differ</a:t>
            </a:r>
          </a:p>
          <a:p>
            <a:endParaRPr lang="en-US" dirty="0"/>
          </a:p>
        </p:txBody>
      </p:sp>
      <p:sp>
        <p:nvSpPr>
          <p:cNvPr id="4" name="Rectangle 3">
            <a:extLst>
              <a:ext uri="{FF2B5EF4-FFF2-40B4-BE49-F238E27FC236}">
                <a16:creationId xmlns:a16="http://schemas.microsoft.com/office/drawing/2014/main" id="{6BAE5F12-E05A-4F48-889D-25D480DA4806}"/>
              </a:ext>
            </a:extLst>
          </p:cNvPr>
          <p:cNvSpPr/>
          <p:nvPr/>
        </p:nvSpPr>
        <p:spPr>
          <a:xfrm>
            <a:off x="565150" y="6502400"/>
            <a:ext cx="4572000" cy="276999"/>
          </a:xfrm>
          <a:prstGeom prst="rect">
            <a:avLst/>
          </a:prstGeom>
        </p:spPr>
        <p:txBody>
          <a:bodyPr>
            <a:spAutoFit/>
          </a:bodyPr>
          <a:lstStyle/>
          <a:p>
            <a:r>
              <a:rPr lang="en-US" sz="1200" dirty="0">
                <a:solidFill>
                  <a:schemeClr val="bg2"/>
                </a:solidFill>
              </a:rPr>
              <a:t>Data: Math2796.001_lect4 30yr passthrough v5 202404.xlsx</a:t>
            </a:r>
          </a:p>
        </p:txBody>
      </p:sp>
      <p:pic>
        <p:nvPicPr>
          <p:cNvPr id="6" name="Picture 5">
            <a:extLst>
              <a:ext uri="{FF2B5EF4-FFF2-40B4-BE49-F238E27FC236}">
                <a16:creationId xmlns:a16="http://schemas.microsoft.com/office/drawing/2014/main" id="{2D8001A2-E988-4E47-BFCD-1422550B8FD2}"/>
              </a:ext>
            </a:extLst>
          </p:cNvPr>
          <p:cNvPicPr>
            <a:picLocks noChangeAspect="1"/>
          </p:cNvPicPr>
          <p:nvPr/>
        </p:nvPicPr>
        <p:blipFill>
          <a:blip r:embed="rId2"/>
          <a:stretch>
            <a:fillRect/>
          </a:stretch>
        </p:blipFill>
        <p:spPr>
          <a:xfrm>
            <a:off x="0" y="2033599"/>
            <a:ext cx="9144000" cy="3727121"/>
          </a:xfrm>
          <a:prstGeom prst="rect">
            <a:avLst/>
          </a:prstGeom>
        </p:spPr>
      </p:pic>
    </p:spTree>
    <p:extLst>
      <p:ext uri="{BB962C8B-B14F-4D97-AF65-F5344CB8AC3E}">
        <p14:creationId xmlns:p14="http://schemas.microsoft.com/office/powerpoint/2010/main" val="1198353259"/>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1"/>
                </a:solidFill>
              </a:rPr>
              <a:t>Homework</a:t>
            </a:r>
          </a:p>
        </p:txBody>
      </p:sp>
      <p:sp>
        <p:nvSpPr>
          <p:cNvPr id="3" name="Content Placeholder 2"/>
          <p:cNvSpPr>
            <a:spLocks noGrp="1"/>
          </p:cNvSpPr>
          <p:nvPr>
            <p:ph idx="1"/>
          </p:nvPr>
        </p:nvSpPr>
        <p:spPr>
          <a:xfrm>
            <a:off x="320040" y="1051560"/>
            <a:ext cx="8229600" cy="5181599"/>
          </a:xfrm>
        </p:spPr>
        <p:txBody>
          <a:bodyPr>
            <a:normAutofit/>
          </a:bodyPr>
          <a:lstStyle/>
          <a:p>
            <a:r>
              <a:rPr lang="en-US" dirty="0"/>
              <a:t>Read Ch. 15 of </a:t>
            </a:r>
            <a:r>
              <a:rPr lang="en-US" i="1" dirty="0"/>
              <a:t>Salomon Smith Barney Guide to Mortgage-Backed and Asset-Backed Securities</a:t>
            </a:r>
            <a:r>
              <a:rPr lang="en-US" dirty="0"/>
              <a:t> by </a:t>
            </a:r>
            <a:r>
              <a:rPr lang="en-US" dirty="0" err="1"/>
              <a:t>Lakhbir</a:t>
            </a:r>
            <a:r>
              <a:rPr lang="en-US" dirty="0"/>
              <a:t> </a:t>
            </a:r>
            <a:r>
              <a:rPr lang="en-US" dirty="0" err="1"/>
              <a:t>Hayre</a:t>
            </a:r>
            <a:endParaRPr lang="en-US" dirty="0">
              <a:solidFill>
                <a:srgbClr val="FF0000"/>
              </a:solidFill>
            </a:endParaRPr>
          </a:p>
          <a:p>
            <a:r>
              <a:rPr lang="en-US" dirty="0"/>
              <a:t>For a $100MM pool of </a:t>
            </a:r>
            <a:r>
              <a:rPr lang="en-US" b="1" dirty="0">
                <a:solidFill>
                  <a:srgbClr val="7030A0"/>
                </a:solidFill>
              </a:rPr>
              <a:t>6.50%</a:t>
            </a:r>
            <a:r>
              <a:rPr lang="en-US" dirty="0"/>
              <a:t> WAC 30yr loans with </a:t>
            </a:r>
            <a:r>
              <a:rPr lang="en-US" b="1" dirty="0">
                <a:solidFill>
                  <a:srgbClr val="7030A0"/>
                </a:solidFill>
              </a:rPr>
              <a:t>70bps</a:t>
            </a:r>
            <a:r>
              <a:rPr lang="en-US" dirty="0"/>
              <a:t> servicing/g-fee </a:t>
            </a:r>
          </a:p>
          <a:p>
            <a:pPr lvl="1"/>
            <a:r>
              <a:rPr lang="en-US" dirty="0"/>
              <a:t>Create a Sequential structure with 4 tranches :</a:t>
            </a:r>
          </a:p>
          <a:p>
            <a:pPr lvl="2"/>
            <a:r>
              <a:rPr lang="en-US" dirty="0"/>
              <a:t>A: $45MM, B: $25MM, C: $20MM, D: $10MM</a:t>
            </a:r>
          </a:p>
          <a:p>
            <a:pPr lvl="1"/>
            <a:r>
              <a:rPr lang="en-US" dirty="0"/>
              <a:t>For ten PSA scenarios (from 50 PSA to 500 PSA in increments of 50), calculate and graph WAL for each tranche (x-axis: PSA speed, y-axis: WAL)</a:t>
            </a:r>
          </a:p>
          <a:p>
            <a:pPr lvl="1"/>
            <a:r>
              <a:rPr lang="en-US" dirty="0"/>
              <a:t>List the tranches in declining order of sensitivity (of WAL as a function of PSA) and explain why these tranches are in this order</a:t>
            </a:r>
          </a:p>
          <a:p>
            <a:r>
              <a:rPr lang="en-US" dirty="0"/>
              <a:t>For the same pool</a:t>
            </a:r>
          </a:p>
          <a:p>
            <a:pPr lvl="1"/>
            <a:r>
              <a:rPr lang="en-US" dirty="0"/>
              <a:t>Instead create a PAC structure with one PAC (with 100 and 250 PSA bands), and one Companion, assuming they pay the same coupon. (To calculate the initial notional of the PAC, sum up the smaller of each month’s principal cash flows under 100 PSA and under 250 PSA.  The Companion’ notional will be [$100MM – the PAC notional].)</a:t>
            </a:r>
          </a:p>
          <a:p>
            <a:pPr lvl="1"/>
            <a:r>
              <a:rPr lang="en-US" dirty="0"/>
              <a:t>For the ten PSA scenarios, generate graphs of principal cash flows for the PAC and for the Companion, and explain why the PAC busts or does not bust for the different scenarios.</a:t>
            </a:r>
          </a:p>
        </p:txBody>
      </p:sp>
      <p:sp>
        <p:nvSpPr>
          <p:cNvPr id="5" name="TextBox 4"/>
          <p:cNvSpPr txBox="1"/>
          <p:nvPr/>
        </p:nvSpPr>
        <p:spPr>
          <a:xfrm>
            <a:off x="6583698" y="3886200"/>
            <a:ext cx="2093958" cy="738664"/>
          </a:xfrm>
          <a:prstGeom prst="rect">
            <a:avLst/>
          </a:prstGeom>
          <a:noFill/>
        </p:spPr>
        <p:txBody>
          <a:bodyPr wrap="square" rtlCol="0">
            <a:spAutoFit/>
          </a:bodyPr>
          <a:lstStyle/>
          <a:p>
            <a:r>
              <a:rPr lang="en-US" sz="1400" dirty="0">
                <a:solidFill>
                  <a:srgbClr val="FF0000"/>
                </a:solidFill>
              </a:rPr>
              <a:t>Remember: The sum of the parts must equal the whole!</a:t>
            </a:r>
          </a:p>
        </p:txBody>
      </p:sp>
    </p:spTree>
    <p:extLst>
      <p:ext uri="{BB962C8B-B14F-4D97-AF65-F5344CB8AC3E}">
        <p14:creationId xmlns:p14="http://schemas.microsoft.com/office/powerpoint/2010/main" val="1605512111"/>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Text Placeholder 3"/>
          <p:cNvSpPr>
            <a:spLocks noGrp="1"/>
          </p:cNvSpPr>
          <p:nvPr>
            <p:ph type="body" sz="quarter" idx="10"/>
          </p:nvPr>
        </p:nvSpPr>
        <p:spPr>
          <a:xfrm>
            <a:off x="457200" y="4251960"/>
            <a:ext cx="8235950" cy="268279"/>
          </a:xfrm>
        </p:spPr>
        <p:txBody>
          <a:bodyPr/>
          <a:lstStyle/>
          <a:p>
            <a:r>
              <a:rPr lang="en-US" dirty="0"/>
              <a:t>Even more CMOs</a:t>
            </a:r>
          </a:p>
        </p:txBody>
      </p:sp>
    </p:spTree>
    <p:extLst>
      <p:ext uri="{BB962C8B-B14F-4D97-AF65-F5344CB8AC3E}">
        <p14:creationId xmlns:p14="http://schemas.microsoft.com/office/powerpoint/2010/main" val="3873953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TAC</a:t>
            </a:r>
          </a:p>
        </p:txBody>
      </p:sp>
      <p:sp>
        <p:nvSpPr>
          <p:cNvPr id="3" name="Content Placeholder 2"/>
          <p:cNvSpPr>
            <a:spLocks noGrp="1"/>
          </p:cNvSpPr>
          <p:nvPr>
            <p:ph idx="1"/>
          </p:nvPr>
        </p:nvSpPr>
        <p:spPr>
          <a:xfrm>
            <a:off x="457200" y="1143001"/>
            <a:ext cx="8229600" cy="2743199"/>
          </a:xfrm>
        </p:spPr>
        <p:txBody>
          <a:bodyPr>
            <a:normAutofit/>
          </a:bodyPr>
          <a:lstStyle/>
          <a:p>
            <a:r>
              <a:rPr lang="en-US" dirty="0"/>
              <a:t>Targeted Amortization Class are similar to PACs but only protect against fast prepayments, not slow prepayments</a:t>
            </a:r>
          </a:p>
          <a:p>
            <a:pPr lvl="1"/>
            <a:r>
              <a:rPr lang="en-US" dirty="0"/>
              <a:t>At the pricing speed (e.g. 268 PSA), scheduled payments on a TAC are comparable to a front sequential; the TAC support is comparable to a back sequential</a:t>
            </a:r>
          </a:p>
          <a:p>
            <a:pPr lvl="1"/>
            <a:r>
              <a:rPr lang="en-US" dirty="0"/>
              <a:t>If prepayments are faster than expected, the supports jumps in front and absorbs the principal cash flow difference as with a PAC, so the TAC is protected against contraction</a:t>
            </a:r>
          </a:p>
          <a:p>
            <a:pPr lvl="1"/>
            <a:r>
              <a:rPr lang="en-US" dirty="0"/>
              <a:t>If prepayments are slower than expected, the support stays in the back, and the TAC extends, similar to a front sequential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0"/>
            <a:ext cx="8078618"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45375"/>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Z</a:t>
            </a:r>
            <a:r>
              <a:rPr lang="en-US" dirty="0">
                <a:solidFill>
                  <a:schemeClr val="accent1"/>
                </a:solidFill>
              </a:rPr>
              <a:t> </a:t>
            </a:r>
            <a:r>
              <a:rPr lang="en-US" dirty="0"/>
              <a:t>(Accrual)</a:t>
            </a:r>
          </a:p>
        </p:txBody>
      </p:sp>
      <p:sp>
        <p:nvSpPr>
          <p:cNvPr id="3" name="Content Placeholder 2"/>
          <p:cNvSpPr>
            <a:spLocks noGrp="1"/>
          </p:cNvSpPr>
          <p:nvPr>
            <p:ph idx="1"/>
          </p:nvPr>
        </p:nvSpPr>
        <p:spPr>
          <a:xfrm>
            <a:off x="457199" y="1143001"/>
            <a:ext cx="4966317" cy="4495799"/>
          </a:xfrm>
        </p:spPr>
        <p:txBody>
          <a:bodyPr>
            <a:normAutofit/>
          </a:bodyPr>
          <a:lstStyle/>
          <a:p>
            <a:r>
              <a:rPr lang="en-US" dirty="0"/>
              <a:t>So far, have discussed redirecting Principal</a:t>
            </a:r>
          </a:p>
          <a:p>
            <a:endParaRPr lang="en-US" dirty="0"/>
          </a:p>
          <a:p>
            <a:r>
              <a:rPr lang="en-US" dirty="0"/>
              <a:t>For a sequential structure with a Z class, the </a:t>
            </a:r>
            <a:r>
              <a:rPr lang="en-US" b="1" i="1" dirty="0"/>
              <a:t>interest and principal </a:t>
            </a:r>
            <a:r>
              <a:rPr lang="en-US" dirty="0"/>
              <a:t>of the last sequential are used to accelerate repayment of the front </a:t>
            </a:r>
            <a:r>
              <a:rPr lang="en-US" dirty="0" err="1"/>
              <a:t>sequentials</a:t>
            </a:r>
            <a:endParaRPr lang="en-US" dirty="0"/>
          </a:p>
          <a:p>
            <a:r>
              <a:rPr lang="en-US" dirty="0"/>
              <a:t>Deferred interest </a:t>
            </a:r>
            <a:r>
              <a:rPr lang="en-US" b="1" i="1" dirty="0"/>
              <a:t>accrues</a:t>
            </a:r>
            <a:r>
              <a:rPr lang="en-US" dirty="0"/>
              <a:t>, increasing the balance of the Z, until the earlier </a:t>
            </a:r>
            <a:r>
              <a:rPr lang="en-US" dirty="0" err="1"/>
              <a:t>sequentials</a:t>
            </a:r>
            <a:r>
              <a:rPr lang="en-US" dirty="0"/>
              <a:t> are paid off, at which point, the Z pays interest and principal</a:t>
            </a:r>
          </a:p>
          <a:p>
            <a:endParaRPr lang="en-US" dirty="0"/>
          </a:p>
          <a:p>
            <a:r>
              <a:rPr lang="en-US" dirty="0"/>
              <a:t>The front sequential benefits from the “</a:t>
            </a:r>
            <a:r>
              <a:rPr lang="en-US" b="1" i="1" dirty="0"/>
              <a:t>Accretion Direction</a:t>
            </a:r>
            <a:r>
              <a:rPr lang="en-US" dirty="0"/>
              <a:t>” from the Z’s interest, hence referred to as an “</a:t>
            </a:r>
            <a:r>
              <a:rPr lang="en-US" b="1" i="1" dirty="0"/>
              <a:t>AD</a:t>
            </a:r>
            <a:r>
              <a:rPr lang="en-US" i="1" dirty="0"/>
              <a:t>”</a:t>
            </a:r>
            <a:r>
              <a:rPr lang="en-US" b="1" i="1" dirty="0"/>
              <a:t> Sequential</a:t>
            </a:r>
            <a:r>
              <a:rPr lang="en-US" dirty="0"/>
              <a:t>.</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695" y="1447800"/>
            <a:ext cx="3258105" cy="186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517" y="3352800"/>
            <a:ext cx="318708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013" y="5410200"/>
            <a:ext cx="1724025"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7524790"/>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 (Accrual)</a:t>
            </a:r>
          </a:p>
        </p:txBody>
      </p:sp>
      <p:sp>
        <p:nvSpPr>
          <p:cNvPr id="3" name="Content Placeholder 2"/>
          <p:cNvSpPr>
            <a:spLocks noGrp="1"/>
          </p:cNvSpPr>
          <p:nvPr>
            <p:ph idx="1"/>
          </p:nvPr>
        </p:nvSpPr>
        <p:spPr>
          <a:xfrm>
            <a:off x="457199" y="1143001"/>
            <a:ext cx="8077201" cy="457199"/>
          </a:xfrm>
        </p:spPr>
        <p:txBody>
          <a:bodyPr>
            <a:noAutofit/>
          </a:bodyPr>
          <a:lstStyle/>
          <a:p>
            <a:r>
              <a:rPr lang="en-US" sz="2000" dirty="0"/>
              <a:t>AD </a:t>
            </a:r>
            <a:r>
              <a:rPr lang="en-US" sz="2000" dirty="0" err="1"/>
              <a:t>Sequentials</a:t>
            </a:r>
            <a:r>
              <a:rPr lang="en-US" sz="2000" dirty="0"/>
              <a:t> do not extend as much as standard </a:t>
            </a:r>
            <a:r>
              <a:rPr lang="en-US" sz="2000" dirty="0" err="1"/>
              <a:t>Sequentials</a:t>
            </a:r>
            <a:r>
              <a:rPr lang="en-US" sz="2000" dirty="0"/>
              <a:t>.</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4016"/>
            <a:ext cx="3505200" cy="2856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809750"/>
            <a:ext cx="359092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9645768"/>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Jump Z</a:t>
            </a:r>
          </a:p>
        </p:txBody>
      </p:sp>
      <p:sp>
        <p:nvSpPr>
          <p:cNvPr id="3" name="Content Placeholder 2"/>
          <p:cNvSpPr>
            <a:spLocks noGrp="1"/>
          </p:cNvSpPr>
          <p:nvPr>
            <p:ph idx="1"/>
          </p:nvPr>
        </p:nvSpPr>
        <p:spPr/>
        <p:txBody>
          <a:bodyPr/>
          <a:lstStyle/>
          <a:p>
            <a:r>
              <a:rPr lang="en-US" dirty="0"/>
              <a:t>Jump Z</a:t>
            </a:r>
          </a:p>
          <a:p>
            <a:pPr lvl="1"/>
            <a:r>
              <a:rPr lang="en-US" dirty="0"/>
              <a:t>Back-end Z tranche becomes a front sequential (a money market) if a prepayment speeds are faster than a certain threshold (CPR typically)</a:t>
            </a:r>
          </a:p>
          <a:p>
            <a:pPr lvl="1"/>
            <a:r>
              <a:rPr lang="en-US" dirty="0"/>
              <a:t>The Jump Z protects the other tranches against contraction</a:t>
            </a:r>
          </a:p>
          <a:p>
            <a:pPr lvl="1"/>
            <a:r>
              <a:rPr lang="en-US" dirty="0"/>
              <a:t>Sticky (Sticky Jump Z)</a:t>
            </a:r>
          </a:p>
          <a:p>
            <a:pPr lvl="1"/>
            <a:r>
              <a:rPr lang="en-US" dirty="0"/>
              <a:t>Not Sticky (Non-Sticky Jump Z)</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438525"/>
            <a:ext cx="36576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rot="16200000">
            <a:off x="3619502" y="4991099"/>
            <a:ext cx="1600200" cy="609601"/>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45184"/>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VADM</a:t>
            </a:r>
          </a:p>
        </p:txBody>
      </p:sp>
      <p:sp>
        <p:nvSpPr>
          <p:cNvPr id="3" name="Content Placeholder 2"/>
          <p:cNvSpPr>
            <a:spLocks noGrp="1"/>
          </p:cNvSpPr>
          <p:nvPr>
            <p:ph idx="1"/>
          </p:nvPr>
        </p:nvSpPr>
        <p:spPr>
          <a:xfrm>
            <a:off x="457200" y="1143001"/>
            <a:ext cx="4419600" cy="2800349"/>
          </a:xfrm>
        </p:spPr>
        <p:txBody>
          <a:bodyPr>
            <a:normAutofit fontScale="92500" lnSpcReduction="10000"/>
          </a:bodyPr>
          <a:lstStyle/>
          <a:p>
            <a:r>
              <a:rPr lang="en-US" dirty="0"/>
              <a:t>Direct the Z’s interest to paying principal on a very small sequential, the Very Accurately Determined Maturity (VADM) tranche.</a:t>
            </a:r>
          </a:p>
          <a:p>
            <a:pPr lvl="1"/>
            <a:r>
              <a:rPr lang="en-US" dirty="0"/>
              <a:t>If prepayments are slow, little principal cash flow but lots of interest</a:t>
            </a:r>
          </a:p>
          <a:p>
            <a:pPr lvl="1"/>
            <a:r>
              <a:rPr lang="en-US" dirty="0"/>
              <a:t>If prepayments are fast, little interest, but there lots of principal</a:t>
            </a:r>
          </a:p>
          <a:p>
            <a:r>
              <a:rPr lang="en-US" dirty="0"/>
              <a:t>Consequently, VADMs are very stable</a:t>
            </a:r>
          </a:p>
          <a:p>
            <a:r>
              <a:rPr lang="en-US" dirty="0"/>
              <a:t>Though if prepayments are very high, the VADM can contract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552450"/>
            <a:ext cx="3533775" cy="575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6400800"/>
            <a:ext cx="1685925" cy="13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10000"/>
            <a:ext cx="362902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165596"/>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B1DA4-04EC-4645-BD4D-D4DED7FC006C}"/>
              </a:ext>
            </a:extLst>
          </p:cNvPr>
          <p:cNvPicPr>
            <a:picLocks noChangeAspect="1"/>
          </p:cNvPicPr>
          <p:nvPr/>
        </p:nvPicPr>
        <p:blipFill>
          <a:blip r:embed="rId2"/>
          <a:stretch>
            <a:fillRect/>
          </a:stretch>
        </p:blipFill>
        <p:spPr>
          <a:xfrm>
            <a:off x="0" y="2151790"/>
            <a:ext cx="9144000" cy="3746090"/>
          </a:xfrm>
          <a:prstGeom prst="rect">
            <a:avLst/>
          </a:prstGeom>
        </p:spPr>
      </p:pic>
      <p:sp>
        <p:nvSpPr>
          <p:cNvPr id="2" name="Title 1"/>
          <p:cNvSpPr>
            <a:spLocks noGrp="1"/>
          </p:cNvSpPr>
          <p:nvPr>
            <p:ph type="title"/>
          </p:nvPr>
        </p:nvSpPr>
        <p:spPr>
          <a:xfrm>
            <a:off x="457200" y="274320"/>
            <a:ext cx="8220456" cy="307777"/>
          </a:xfrm>
        </p:spPr>
        <p:txBody>
          <a:bodyPr/>
          <a:lstStyle/>
          <a:p>
            <a:r>
              <a:rPr lang="en-US" dirty="0">
                <a:solidFill>
                  <a:srgbClr val="7030A0"/>
                </a:solidFill>
              </a:rPr>
              <a:t>30yr</a:t>
            </a:r>
            <a:r>
              <a:rPr lang="en-US" b="0" dirty="0"/>
              <a:t>, </a:t>
            </a:r>
            <a:r>
              <a:rPr lang="en-US" dirty="0">
                <a:solidFill>
                  <a:srgbClr val="7030A0"/>
                </a:solidFill>
              </a:rPr>
              <a:t>6.8%</a:t>
            </a:r>
            <a:r>
              <a:rPr lang="en-US" b="0" dirty="0"/>
              <a:t> WAC, </a:t>
            </a:r>
            <a:r>
              <a:rPr lang="en-US" dirty="0">
                <a:solidFill>
                  <a:srgbClr val="7030A0"/>
                </a:solidFill>
              </a:rPr>
              <a:t>0</a:t>
            </a:r>
            <a:r>
              <a:rPr lang="en-US" b="0" dirty="0"/>
              <a:t> </a:t>
            </a:r>
            <a:r>
              <a:rPr lang="en-US" b="0" dirty="0" err="1"/>
              <a:t>mths</a:t>
            </a:r>
            <a:r>
              <a:rPr lang="en-US" b="0" dirty="0"/>
              <a:t> WALA, SMM </a:t>
            </a:r>
            <a:r>
              <a:rPr lang="en-US" dirty="0">
                <a:solidFill>
                  <a:srgbClr val="7030A0"/>
                </a:solidFill>
              </a:rPr>
              <a:t>1%, Prepayments (</a:t>
            </a:r>
            <a:r>
              <a:rPr lang="en-US" sz="1600" dirty="0">
                <a:solidFill>
                  <a:srgbClr val="7030A0"/>
                </a:solidFill>
              </a:rPr>
              <a:t>rounded down</a:t>
            </a:r>
            <a:r>
              <a:rPr lang="en-US" dirty="0">
                <a:solidFill>
                  <a:srgbClr val="7030A0"/>
                </a:solidFill>
              </a:rPr>
              <a:t>)</a:t>
            </a:r>
          </a:p>
        </p:txBody>
      </p:sp>
      <p:sp>
        <p:nvSpPr>
          <p:cNvPr id="5" name="Content Placeholder 4"/>
          <p:cNvSpPr>
            <a:spLocks noGrp="1"/>
          </p:cNvSpPr>
          <p:nvPr>
            <p:ph idx="1"/>
          </p:nvPr>
        </p:nvSpPr>
        <p:spPr>
          <a:xfrm>
            <a:off x="457197" y="1325880"/>
            <a:ext cx="8220456" cy="4251960"/>
          </a:xfrm>
        </p:spPr>
        <p:txBody>
          <a:bodyPr/>
          <a:lstStyle/>
          <a:p>
            <a:r>
              <a:rPr lang="en-US" dirty="0"/>
              <a:t>Prepayments =&gt; Individual loan   and       pool profiles differ</a:t>
            </a:r>
          </a:p>
        </p:txBody>
      </p:sp>
      <p:cxnSp>
        <p:nvCxnSpPr>
          <p:cNvPr id="6" name="Straight Arrow Connector 5">
            <a:extLst>
              <a:ext uri="{FF2B5EF4-FFF2-40B4-BE49-F238E27FC236}">
                <a16:creationId xmlns:a16="http://schemas.microsoft.com/office/drawing/2014/main" id="{350CF4A4-032F-F243-9575-DB937DE40629}"/>
              </a:ext>
            </a:extLst>
          </p:cNvPr>
          <p:cNvCxnSpPr/>
          <p:nvPr/>
        </p:nvCxnSpPr>
        <p:spPr>
          <a:xfrm>
            <a:off x="2788920" y="1828800"/>
            <a:ext cx="182880" cy="54864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FFA0D6-101E-394F-AC3D-D45010B09806}"/>
              </a:ext>
            </a:extLst>
          </p:cNvPr>
          <p:cNvCxnSpPr>
            <a:cxnSpLocks/>
          </p:cNvCxnSpPr>
          <p:nvPr/>
        </p:nvCxnSpPr>
        <p:spPr>
          <a:xfrm>
            <a:off x="1005840" y="2858810"/>
            <a:ext cx="2978135" cy="0"/>
          </a:xfrm>
          <a:prstGeom prst="straightConnector1">
            <a:avLst/>
          </a:prstGeom>
          <a:ln w="15875">
            <a:solidFill>
              <a:srgbClr val="FF0000"/>
            </a:solidFill>
            <a:prstDash val="sysDash"/>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E56515-7FC1-1C42-9A8B-5FE4017E9242}"/>
              </a:ext>
            </a:extLst>
          </p:cNvPr>
          <p:cNvCxnSpPr>
            <a:cxnSpLocks/>
          </p:cNvCxnSpPr>
          <p:nvPr/>
        </p:nvCxnSpPr>
        <p:spPr>
          <a:xfrm>
            <a:off x="2697480" y="5394960"/>
            <a:ext cx="1188720" cy="0"/>
          </a:xfrm>
          <a:prstGeom prst="straightConnector1">
            <a:avLst/>
          </a:prstGeom>
          <a:ln w="15875">
            <a:solidFill>
              <a:srgbClr val="FF0000"/>
            </a:solidFill>
            <a:prstDash val="sysDash"/>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64E10EE-0FDB-8146-AD43-439F3FA2F830}"/>
              </a:ext>
            </a:extLst>
          </p:cNvPr>
          <p:cNvCxnSpPr>
            <a:cxnSpLocks/>
          </p:cNvCxnSpPr>
          <p:nvPr/>
        </p:nvCxnSpPr>
        <p:spPr>
          <a:xfrm>
            <a:off x="2788920" y="4297680"/>
            <a:ext cx="1097280" cy="960120"/>
          </a:xfrm>
          <a:prstGeom prst="straightConnector1">
            <a:avLst/>
          </a:prstGeom>
          <a:ln w="15875">
            <a:solidFill>
              <a:srgbClr val="FF0000"/>
            </a:solidFill>
            <a:prstDash val="sysDash"/>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656778-B361-974E-ACF6-4F8983721DF6}"/>
              </a:ext>
            </a:extLst>
          </p:cNvPr>
          <p:cNvCxnSpPr>
            <a:cxnSpLocks/>
          </p:cNvCxnSpPr>
          <p:nvPr/>
        </p:nvCxnSpPr>
        <p:spPr>
          <a:xfrm flipH="1">
            <a:off x="4027933" y="4457700"/>
            <a:ext cx="411635" cy="43434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AC96BA-2337-3F40-AFDC-68142100575B}"/>
              </a:ext>
            </a:extLst>
          </p:cNvPr>
          <p:cNvCxnSpPr>
            <a:cxnSpLocks/>
          </p:cNvCxnSpPr>
          <p:nvPr/>
        </p:nvCxnSpPr>
        <p:spPr>
          <a:xfrm>
            <a:off x="8428032" y="2468880"/>
            <a:ext cx="228600" cy="93857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6CE05A0-CB11-2A4E-B69C-A9A4F8C07C2B}"/>
              </a:ext>
            </a:extLst>
          </p:cNvPr>
          <p:cNvSpPr/>
          <p:nvPr/>
        </p:nvSpPr>
        <p:spPr>
          <a:xfrm>
            <a:off x="565150" y="6502400"/>
            <a:ext cx="4572000" cy="276999"/>
          </a:xfrm>
          <a:prstGeom prst="rect">
            <a:avLst/>
          </a:prstGeom>
        </p:spPr>
        <p:txBody>
          <a:bodyPr>
            <a:spAutoFit/>
          </a:bodyPr>
          <a:lstStyle/>
          <a:p>
            <a:r>
              <a:rPr lang="en-US" sz="1200" dirty="0">
                <a:solidFill>
                  <a:schemeClr val="bg2"/>
                </a:solidFill>
              </a:rPr>
              <a:t>Data: Math2796.001_lect4 30yr passthrough v5 202404.xlsx</a:t>
            </a:r>
          </a:p>
        </p:txBody>
      </p:sp>
    </p:spTree>
    <p:extLst>
      <p:ext uri="{BB962C8B-B14F-4D97-AF65-F5344CB8AC3E}">
        <p14:creationId xmlns:p14="http://schemas.microsoft.com/office/powerpoint/2010/main" val="305530992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02FC59-C053-F546-A4FC-D76392093ED5}"/>
              </a:ext>
            </a:extLst>
          </p:cNvPr>
          <p:cNvPicPr>
            <a:picLocks noChangeAspect="1"/>
          </p:cNvPicPr>
          <p:nvPr/>
        </p:nvPicPr>
        <p:blipFill>
          <a:blip r:embed="rId2"/>
          <a:stretch>
            <a:fillRect/>
          </a:stretch>
        </p:blipFill>
        <p:spPr>
          <a:xfrm>
            <a:off x="0" y="2101239"/>
            <a:ext cx="9144000" cy="3659481"/>
          </a:xfrm>
          <a:prstGeom prst="rect">
            <a:avLst/>
          </a:prstGeom>
        </p:spPr>
      </p:pic>
      <p:sp>
        <p:nvSpPr>
          <p:cNvPr id="2" name="Title 1"/>
          <p:cNvSpPr>
            <a:spLocks noGrp="1"/>
          </p:cNvSpPr>
          <p:nvPr>
            <p:ph type="title"/>
          </p:nvPr>
        </p:nvSpPr>
        <p:spPr>
          <a:xfrm>
            <a:off x="457200" y="274320"/>
            <a:ext cx="8220456" cy="307777"/>
          </a:xfrm>
        </p:spPr>
        <p:txBody>
          <a:bodyPr/>
          <a:lstStyle/>
          <a:p>
            <a:r>
              <a:rPr lang="en-US" dirty="0">
                <a:solidFill>
                  <a:srgbClr val="7030A0"/>
                </a:solidFill>
              </a:rPr>
              <a:t>30yr</a:t>
            </a:r>
            <a:r>
              <a:rPr lang="en-US" b="0" dirty="0"/>
              <a:t>, </a:t>
            </a:r>
            <a:r>
              <a:rPr lang="en-US" dirty="0">
                <a:solidFill>
                  <a:srgbClr val="FF0000"/>
                </a:solidFill>
              </a:rPr>
              <a:t>7.7%</a:t>
            </a:r>
            <a:r>
              <a:rPr lang="en-US" b="0" dirty="0"/>
              <a:t> WAC, </a:t>
            </a:r>
            <a:r>
              <a:rPr lang="en-US" dirty="0">
                <a:solidFill>
                  <a:srgbClr val="7030A0"/>
                </a:solidFill>
              </a:rPr>
              <a:t>0</a:t>
            </a:r>
            <a:r>
              <a:rPr lang="en-US" b="0" dirty="0"/>
              <a:t> </a:t>
            </a:r>
            <a:r>
              <a:rPr lang="en-US" b="0" dirty="0" err="1"/>
              <a:t>mths</a:t>
            </a:r>
            <a:r>
              <a:rPr lang="en-US" b="0" dirty="0"/>
              <a:t> WALA, SMM </a:t>
            </a:r>
            <a:r>
              <a:rPr lang="en-US" dirty="0">
                <a:solidFill>
                  <a:srgbClr val="FF0000"/>
                </a:solidFill>
              </a:rPr>
              <a:t>2%</a:t>
            </a:r>
            <a:r>
              <a:rPr lang="en-US" dirty="0">
                <a:solidFill>
                  <a:srgbClr val="7030A0"/>
                </a:solidFill>
              </a:rPr>
              <a:t>, </a:t>
            </a:r>
            <a:r>
              <a:rPr lang="en-US" dirty="0">
                <a:solidFill>
                  <a:srgbClr val="FF0000"/>
                </a:solidFill>
              </a:rPr>
              <a:t>Curtailments</a:t>
            </a:r>
          </a:p>
        </p:txBody>
      </p:sp>
      <p:sp>
        <p:nvSpPr>
          <p:cNvPr id="5" name="Content Placeholder 4"/>
          <p:cNvSpPr>
            <a:spLocks noGrp="1"/>
          </p:cNvSpPr>
          <p:nvPr>
            <p:ph idx="1"/>
          </p:nvPr>
        </p:nvSpPr>
        <p:spPr>
          <a:xfrm>
            <a:off x="457197" y="1325880"/>
            <a:ext cx="8220456" cy="4251960"/>
          </a:xfrm>
        </p:spPr>
        <p:txBody>
          <a:bodyPr/>
          <a:lstStyle/>
          <a:p>
            <a:r>
              <a:rPr lang="en-US" dirty="0"/>
              <a:t>Prepayments =&gt; Individual loan   and       pool profiles differ</a:t>
            </a:r>
          </a:p>
        </p:txBody>
      </p:sp>
      <p:cxnSp>
        <p:nvCxnSpPr>
          <p:cNvPr id="6" name="Straight Arrow Connector 5">
            <a:extLst>
              <a:ext uri="{FF2B5EF4-FFF2-40B4-BE49-F238E27FC236}">
                <a16:creationId xmlns:a16="http://schemas.microsoft.com/office/drawing/2014/main" id="{350CF4A4-032F-F243-9575-DB937DE40629}"/>
              </a:ext>
            </a:extLst>
          </p:cNvPr>
          <p:cNvCxnSpPr>
            <a:cxnSpLocks/>
          </p:cNvCxnSpPr>
          <p:nvPr/>
        </p:nvCxnSpPr>
        <p:spPr>
          <a:xfrm flipH="1">
            <a:off x="4251960" y="3090761"/>
            <a:ext cx="583450" cy="518553"/>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656778-B361-974E-ACF6-4F8983721DF6}"/>
              </a:ext>
            </a:extLst>
          </p:cNvPr>
          <p:cNvCxnSpPr>
            <a:cxnSpLocks/>
          </p:cNvCxnSpPr>
          <p:nvPr/>
        </p:nvCxnSpPr>
        <p:spPr>
          <a:xfrm flipH="1">
            <a:off x="4251960" y="4869180"/>
            <a:ext cx="411635" cy="43434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AC96BA-2337-3F40-AFDC-68142100575B}"/>
              </a:ext>
            </a:extLst>
          </p:cNvPr>
          <p:cNvCxnSpPr>
            <a:cxnSpLocks/>
          </p:cNvCxnSpPr>
          <p:nvPr/>
        </p:nvCxnSpPr>
        <p:spPr>
          <a:xfrm flipH="1">
            <a:off x="7040880" y="2377440"/>
            <a:ext cx="1188720" cy="64008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6CE05A0-CB11-2A4E-B69C-A9A4F8C07C2B}"/>
              </a:ext>
            </a:extLst>
          </p:cNvPr>
          <p:cNvSpPr/>
          <p:nvPr/>
        </p:nvSpPr>
        <p:spPr>
          <a:xfrm>
            <a:off x="565150" y="6502400"/>
            <a:ext cx="4572000" cy="276999"/>
          </a:xfrm>
          <a:prstGeom prst="rect">
            <a:avLst/>
          </a:prstGeom>
        </p:spPr>
        <p:txBody>
          <a:bodyPr>
            <a:spAutoFit/>
          </a:bodyPr>
          <a:lstStyle/>
          <a:p>
            <a:r>
              <a:rPr lang="en-US" sz="1200" dirty="0">
                <a:solidFill>
                  <a:schemeClr val="bg2"/>
                </a:solidFill>
              </a:rPr>
              <a:t>Data: Math2796.001_lect4 30yr passthrough v5 202404.xlsx</a:t>
            </a:r>
          </a:p>
        </p:txBody>
      </p:sp>
      <p:cxnSp>
        <p:nvCxnSpPr>
          <p:cNvPr id="15" name="Straight Arrow Connector 14">
            <a:extLst>
              <a:ext uri="{FF2B5EF4-FFF2-40B4-BE49-F238E27FC236}">
                <a16:creationId xmlns:a16="http://schemas.microsoft.com/office/drawing/2014/main" id="{6DE4E3CA-8847-0449-B16B-4F0D7E14793B}"/>
              </a:ext>
            </a:extLst>
          </p:cNvPr>
          <p:cNvCxnSpPr>
            <a:cxnSpLocks/>
          </p:cNvCxnSpPr>
          <p:nvPr/>
        </p:nvCxnSpPr>
        <p:spPr>
          <a:xfrm flipH="1">
            <a:off x="6720840" y="4446270"/>
            <a:ext cx="1188720" cy="64008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682239"/>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AA1435-7C6D-1544-B05A-3272162A0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08" y="1965960"/>
            <a:ext cx="5181600" cy="2895600"/>
          </a:xfrm>
          <a:prstGeom prst="rect">
            <a:avLst/>
          </a:prstGeom>
        </p:spPr>
      </p:pic>
      <p:sp>
        <p:nvSpPr>
          <p:cNvPr id="2" name="Title 1"/>
          <p:cNvSpPr>
            <a:spLocks noGrp="1"/>
          </p:cNvSpPr>
          <p:nvPr>
            <p:ph type="title"/>
          </p:nvPr>
        </p:nvSpPr>
        <p:spPr/>
        <p:txBody>
          <a:bodyPr>
            <a:noAutofit/>
          </a:bodyPr>
          <a:lstStyle/>
          <a:p>
            <a:r>
              <a:rPr lang="en-US" b="1" dirty="0">
                <a:solidFill>
                  <a:schemeClr val="accent1"/>
                </a:solidFill>
              </a:rPr>
              <a:t>Mortgage Servicing</a:t>
            </a:r>
          </a:p>
        </p:txBody>
      </p:sp>
      <p:sp>
        <p:nvSpPr>
          <p:cNvPr id="3" name="Content Placeholder 2"/>
          <p:cNvSpPr>
            <a:spLocks noGrp="1"/>
          </p:cNvSpPr>
          <p:nvPr>
            <p:ph idx="1"/>
          </p:nvPr>
        </p:nvSpPr>
        <p:spPr>
          <a:xfrm>
            <a:off x="457197" y="1554162"/>
            <a:ext cx="8220456" cy="4709477"/>
          </a:xfrm>
        </p:spPr>
        <p:txBody>
          <a:bodyPr>
            <a:noAutofit/>
          </a:bodyPr>
          <a:lstStyle/>
          <a:p>
            <a:pPr>
              <a:lnSpc>
                <a:spcPct val="100000"/>
              </a:lnSpc>
              <a:spcBef>
                <a:spcPts val="0"/>
              </a:spcBef>
            </a:pPr>
            <a:r>
              <a:rPr lang="en-US" dirty="0"/>
              <a:t>As noted in the last lecture, the “mortgage servicer” earns fees for “servicing” the mortgages</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u="sng" dirty="0"/>
              <a:t>“Servicing” </a:t>
            </a:r>
          </a:p>
          <a:p>
            <a:pPr>
              <a:lnSpc>
                <a:spcPct val="100000"/>
              </a:lnSpc>
              <a:spcBef>
                <a:spcPts val="0"/>
              </a:spcBef>
            </a:pPr>
            <a:r>
              <a:rPr lang="en-US" dirty="0"/>
              <a:t>- entails not only collecting “P&amp;I” (Principal, Interest) from borrowers, but </a:t>
            </a:r>
          </a:p>
          <a:p>
            <a:pPr>
              <a:lnSpc>
                <a:spcPct val="100000"/>
              </a:lnSpc>
              <a:spcBef>
                <a:spcPts val="0"/>
              </a:spcBef>
            </a:pPr>
            <a:r>
              <a:rPr lang="en-US" dirty="0"/>
              <a:t>- ensuring that P&amp;I is forwarded to the owner of the mortgage on a timely basis, even if a borrower is delinquent</a:t>
            </a:r>
          </a:p>
          <a:p>
            <a:pPr>
              <a:lnSpc>
                <a:spcPct val="100000"/>
              </a:lnSpc>
              <a:spcBef>
                <a:spcPts val="0"/>
              </a:spcBef>
            </a:pPr>
            <a:r>
              <a:rPr lang="en-US" dirty="0"/>
              <a:t>- working with borrowers if they are delinquent to “maximize recovery”</a:t>
            </a:r>
          </a:p>
          <a:p>
            <a:pPr>
              <a:lnSpc>
                <a:spcPct val="100000"/>
              </a:lnSpc>
              <a:spcBef>
                <a:spcPts val="0"/>
              </a:spcBef>
            </a:pPr>
            <a:endParaRPr lang="en-US" dirty="0"/>
          </a:p>
        </p:txBody>
      </p:sp>
      <p:sp>
        <p:nvSpPr>
          <p:cNvPr id="4" name="Content Placeholder 2">
            <a:extLst>
              <a:ext uri="{FF2B5EF4-FFF2-40B4-BE49-F238E27FC236}">
                <a16:creationId xmlns:a16="http://schemas.microsoft.com/office/drawing/2014/main" id="{3591EAB8-BF52-0749-AED3-8FCEADF4D612}"/>
              </a:ext>
            </a:extLst>
          </p:cNvPr>
          <p:cNvSpPr txBox="1">
            <a:spLocks/>
          </p:cNvSpPr>
          <p:nvPr/>
        </p:nvSpPr>
        <p:spPr>
          <a:xfrm>
            <a:off x="448789" y="664143"/>
            <a:ext cx="4389120" cy="444937"/>
          </a:xfrm>
          <a:prstGeom prst="rect">
            <a:avLst/>
          </a:prstGeom>
        </p:spPr>
        <p:txBody>
          <a:bodyPr vert="horz" lIns="0" tIns="0" rIns="0" bIns="0" rtlCol="0">
            <a:noAutofit/>
          </a:bodyPr>
          <a:lst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i="1" dirty="0">
                <a:solidFill>
                  <a:srgbClr val="C00000"/>
                </a:solidFill>
              </a:rPr>
              <a:t>In the spring of 2020, strange things happened with mortgages. This topic covers the “nuts and bolts” of “servicing”.</a:t>
            </a:r>
          </a:p>
          <a:p>
            <a:pPr>
              <a:lnSpc>
                <a:spcPct val="100000"/>
              </a:lnSpc>
              <a:spcBef>
                <a:spcPts val="0"/>
              </a:spcBef>
            </a:pPr>
            <a:endParaRPr lang="en-US" sz="1200" dirty="0">
              <a:solidFill>
                <a:srgbClr val="C00000"/>
              </a:solidFill>
            </a:endParaRPr>
          </a:p>
        </p:txBody>
      </p:sp>
      <p:sp>
        <p:nvSpPr>
          <p:cNvPr id="7" name="Rounded Rectangle 6">
            <a:extLst>
              <a:ext uri="{FF2B5EF4-FFF2-40B4-BE49-F238E27FC236}">
                <a16:creationId xmlns:a16="http://schemas.microsoft.com/office/drawing/2014/main" id="{BD08DC34-E676-9547-9416-F477FF14254E}"/>
              </a:ext>
            </a:extLst>
          </p:cNvPr>
          <p:cNvSpPr/>
          <p:nvPr/>
        </p:nvSpPr>
        <p:spPr>
          <a:xfrm>
            <a:off x="3200400" y="1828800"/>
            <a:ext cx="2743200" cy="1143000"/>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248534"/>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Who performs Mortgage Servicing if the bank </a:t>
            </a:r>
            <a:r>
              <a:rPr lang="en-US" b="1" dirty="0">
                <a:solidFill>
                  <a:schemeClr val="accent1"/>
                </a:solidFill>
              </a:rPr>
              <a:t>keeps</a:t>
            </a:r>
            <a:r>
              <a:rPr lang="en-US" b="1" dirty="0"/>
              <a:t> the loans?</a:t>
            </a:r>
          </a:p>
        </p:txBody>
      </p:sp>
      <p:sp>
        <p:nvSpPr>
          <p:cNvPr id="3" name="Content Placeholder 2"/>
          <p:cNvSpPr>
            <a:spLocks noGrp="1"/>
          </p:cNvSpPr>
          <p:nvPr>
            <p:ph idx="1"/>
          </p:nvPr>
        </p:nvSpPr>
        <p:spPr>
          <a:xfrm>
            <a:off x="457197" y="1554163"/>
            <a:ext cx="8220456" cy="3292157"/>
          </a:xfrm>
        </p:spPr>
        <p:txBody>
          <a:bodyPr>
            <a:noAutofit/>
          </a:bodyPr>
          <a:lstStyle/>
          <a:p>
            <a:pPr>
              <a:lnSpc>
                <a:spcPct val="100000"/>
              </a:lnSpc>
              <a:spcBef>
                <a:spcPts val="0"/>
              </a:spcBef>
            </a:pPr>
            <a:r>
              <a:rPr lang="en-US" dirty="0"/>
              <a:t>If the bank keeps on its books the mortgages it has originated (instead of selling them to a third party): </a:t>
            </a:r>
          </a:p>
          <a:p>
            <a:pPr>
              <a:lnSpc>
                <a:spcPct val="100000"/>
              </a:lnSpc>
              <a:spcBef>
                <a:spcPts val="0"/>
              </a:spcBef>
            </a:pPr>
            <a:endParaRPr lang="en-US" dirty="0"/>
          </a:p>
          <a:p>
            <a:pPr>
              <a:lnSpc>
                <a:spcPct val="100000"/>
              </a:lnSpc>
              <a:spcBef>
                <a:spcPts val="0"/>
              </a:spcBef>
            </a:pPr>
            <a:r>
              <a:rPr lang="en-US" dirty="0"/>
              <a:t>- the bank may be the party performing the servicing, OR</a:t>
            </a:r>
          </a:p>
          <a:p>
            <a:pPr>
              <a:lnSpc>
                <a:spcPct val="100000"/>
              </a:lnSpc>
              <a:spcBef>
                <a:spcPts val="0"/>
              </a:spcBef>
            </a:pPr>
            <a:endParaRPr lang="en-US" dirty="0"/>
          </a:p>
          <a:p>
            <a:pPr>
              <a:lnSpc>
                <a:spcPct val="100000"/>
              </a:lnSpc>
              <a:spcBef>
                <a:spcPts val="0"/>
              </a:spcBef>
            </a:pPr>
            <a:r>
              <a:rPr lang="en-US" dirty="0"/>
              <a:t>- the bank could sell the </a:t>
            </a:r>
            <a:r>
              <a:rPr lang="en-US" b="1" dirty="0">
                <a:solidFill>
                  <a:schemeClr val="accent1"/>
                </a:solidFill>
              </a:rPr>
              <a:t>Mortgage Servicing Rights </a:t>
            </a:r>
            <a:r>
              <a:rPr lang="en-US" dirty="0"/>
              <a:t>“MSR’s” to a third party, who would</a:t>
            </a:r>
          </a:p>
          <a:p>
            <a:pPr>
              <a:lnSpc>
                <a:spcPct val="100000"/>
              </a:lnSpc>
              <a:spcBef>
                <a:spcPts val="0"/>
              </a:spcBef>
            </a:pPr>
            <a:r>
              <a:rPr lang="en-US" dirty="0"/>
              <a:t>       receive the servicing rights during the life of the mortgages</a:t>
            </a:r>
          </a:p>
          <a:p>
            <a:pPr>
              <a:lnSpc>
                <a:spcPct val="100000"/>
              </a:lnSpc>
              <a:spcBef>
                <a:spcPts val="0"/>
              </a:spcBef>
            </a:pPr>
            <a:r>
              <a:rPr lang="en-US" dirty="0"/>
              <a:t>       take on all responsibilities for servicing the mortgage</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solidFill>
                  <a:srgbClr val="B4425D"/>
                </a:solidFill>
              </a:rPr>
              <a:t>Given that Mortgage Servicers hedge their “pipeline” with TBA’s how did that hurt them, when the FED bought bonds and MBS in Interest rates dropped in March/April 2020?</a:t>
            </a:r>
          </a:p>
          <a:p>
            <a:pPr>
              <a:lnSpc>
                <a:spcPct val="100000"/>
              </a:lnSpc>
              <a:spcBef>
                <a:spcPts val="0"/>
              </a:spcBef>
            </a:pPr>
            <a:r>
              <a:rPr lang="en-US" dirty="0"/>
              <a:t>T</a:t>
            </a:r>
            <a:r>
              <a:rPr lang="en-US" altLang="zh-CN" dirty="0"/>
              <a:t>hey hedge by short TBAs and when r decreases TBA prices increase and the hedge loses money. Also, they need more cash to post margin to TBA</a:t>
            </a:r>
            <a:endParaRPr lang="en-US" dirty="0"/>
          </a:p>
        </p:txBody>
      </p:sp>
      <p:sp>
        <p:nvSpPr>
          <p:cNvPr id="5" name="TextBox 5">
            <a:extLst>
              <a:ext uri="{FF2B5EF4-FFF2-40B4-BE49-F238E27FC236}">
                <a16:creationId xmlns:a16="http://schemas.microsoft.com/office/drawing/2014/main" id="{57D30FCE-0B46-7589-BD22-FFB3F5BE22E8}"/>
              </a:ext>
            </a:extLst>
          </p:cNvPr>
          <p:cNvSpPr txBox="1"/>
          <p:nvPr/>
        </p:nvSpPr>
        <p:spPr>
          <a:xfrm>
            <a:off x="6583680" y="4707820"/>
            <a:ext cx="192024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1811086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Who performs Mortgage Servicing i</a:t>
            </a:r>
            <a:r>
              <a:rPr lang="en-US" b="1" dirty="0"/>
              <a:t>f the bank </a:t>
            </a:r>
            <a:r>
              <a:rPr lang="en-US" b="1" dirty="0">
                <a:solidFill>
                  <a:schemeClr val="accent1"/>
                </a:solidFill>
              </a:rPr>
              <a:t>sells</a:t>
            </a:r>
            <a:r>
              <a:rPr lang="en-US" b="1" dirty="0"/>
              <a:t> the loans?</a:t>
            </a:r>
          </a:p>
        </p:txBody>
      </p:sp>
      <p:sp>
        <p:nvSpPr>
          <p:cNvPr id="3" name="Content Placeholder 2"/>
          <p:cNvSpPr>
            <a:spLocks noGrp="1"/>
          </p:cNvSpPr>
          <p:nvPr>
            <p:ph idx="1"/>
          </p:nvPr>
        </p:nvSpPr>
        <p:spPr>
          <a:xfrm>
            <a:off x="457197" y="1554163"/>
            <a:ext cx="8220456" cy="4251960"/>
          </a:xfrm>
        </p:spPr>
        <p:txBody>
          <a:bodyPr>
            <a:noAutofit/>
          </a:bodyPr>
          <a:lstStyle/>
          <a:p>
            <a:pPr>
              <a:lnSpc>
                <a:spcPct val="100000"/>
              </a:lnSpc>
              <a:spcBef>
                <a:spcPts val="0"/>
              </a:spcBef>
            </a:pPr>
            <a:r>
              <a:rPr lang="en-US" dirty="0"/>
              <a:t>If the bank sells the mortgages to another party, they could be sold as </a:t>
            </a:r>
            <a:r>
              <a:rPr lang="en-US" b="1" dirty="0">
                <a:solidFill>
                  <a:schemeClr val="accent1"/>
                </a:solidFill>
              </a:rPr>
              <a:t>as whole loans</a:t>
            </a:r>
          </a:p>
          <a:p>
            <a:pPr>
              <a:lnSpc>
                <a:spcPct val="100000"/>
              </a:lnSpc>
              <a:spcBef>
                <a:spcPts val="0"/>
              </a:spcBef>
            </a:pPr>
            <a:r>
              <a:rPr lang="en-US" dirty="0"/>
              <a:t>       (the third party might aggregate these mortgages with other mortgages to </a:t>
            </a:r>
          </a:p>
          <a:p>
            <a:pPr>
              <a:lnSpc>
                <a:spcPct val="100000"/>
              </a:lnSpc>
              <a:spcBef>
                <a:spcPts val="0"/>
              </a:spcBef>
            </a:pPr>
            <a:r>
              <a:rPr lang="en-US" dirty="0"/>
              <a:t>             keep them on balance sheet, or possibly to swap into MBS</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The sale of the whole loans would be either</a:t>
            </a:r>
          </a:p>
          <a:p>
            <a:pPr>
              <a:lnSpc>
                <a:spcPct val="100000"/>
              </a:lnSpc>
              <a:spcBef>
                <a:spcPts val="0"/>
              </a:spcBef>
            </a:pPr>
            <a:endParaRPr lang="en-US" dirty="0"/>
          </a:p>
          <a:p>
            <a:pPr>
              <a:lnSpc>
                <a:spcPct val="100000"/>
              </a:lnSpc>
              <a:spcBef>
                <a:spcPts val="0"/>
              </a:spcBef>
            </a:pPr>
            <a:r>
              <a:rPr lang="en-US" u="sng" dirty="0"/>
              <a:t>“Servicing Released”</a:t>
            </a:r>
          </a:p>
          <a:p>
            <a:pPr>
              <a:lnSpc>
                <a:spcPct val="100000"/>
              </a:lnSpc>
              <a:spcBef>
                <a:spcPts val="0"/>
              </a:spcBef>
            </a:pPr>
            <a:r>
              <a:rPr lang="en-US" dirty="0"/>
              <a:t>Sell all the cash flows, including the MSR’s i.e. the other party takes on the servicing responsibilities</a:t>
            </a:r>
          </a:p>
          <a:p>
            <a:pPr>
              <a:lnSpc>
                <a:spcPct val="100000"/>
              </a:lnSpc>
              <a:spcBef>
                <a:spcPts val="0"/>
              </a:spcBef>
              <a:buNone/>
            </a:pPr>
            <a:endParaRPr lang="en-US" dirty="0"/>
          </a:p>
          <a:p>
            <a:pPr>
              <a:lnSpc>
                <a:spcPct val="100000"/>
              </a:lnSpc>
              <a:spcBef>
                <a:spcPts val="0"/>
              </a:spcBef>
            </a:pPr>
            <a:r>
              <a:rPr lang="en-US" u="sng" dirty="0"/>
              <a:t>“Servicing Retained”</a:t>
            </a:r>
          </a:p>
          <a:p>
            <a:pPr>
              <a:lnSpc>
                <a:spcPct val="100000"/>
              </a:lnSpc>
              <a:spcBef>
                <a:spcPts val="0"/>
              </a:spcBef>
            </a:pPr>
            <a:r>
              <a:rPr lang="en-US" dirty="0"/>
              <a:t>Sell everything but keep the Mortgage Servicing Rights “MSRs”</a:t>
            </a:r>
          </a:p>
          <a:p>
            <a:pPr lvl="1">
              <a:lnSpc>
                <a:spcPct val="100000"/>
              </a:lnSpc>
              <a:spcBef>
                <a:spcPts val="0"/>
              </a:spcBef>
            </a:pPr>
            <a:r>
              <a:rPr lang="en-US" dirty="0"/>
              <a:t>In this case, the bank can either service the loans, OR </a:t>
            </a:r>
          </a:p>
          <a:p>
            <a:pPr lvl="1">
              <a:lnSpc>
                <a:spcPct val="100000"/>
              </a:lnSpc>
              <a:spcBef>
                <a:spcPts val="0"/>
              </a:spcBef>
            </a:pPr>
            <a:r>
              <a:rPr lang="en-US" dirty="0"/>
              <a:t>Also choose to sell the MSRs to a third party</a:t>
            </a:r>
          </a:p>
        </p:txBody>
      </p:sp>
    </p:spTree>
    <p:extLst>
      <p:ext uri="{BB962C8B-B14F-4D97-AF65-F5344CB8AC3E}">
        <p14:creationId xmlns:p14="http://schemas.microsoft.com/office/powerpoint/2010/main" val="211147618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ll-Purpose_RiskReporting">
  <a:themeElements>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A47E69BE5DBB469FFBF1E2FC379215" ma:contentTypeVersion="0" ma:contentTypeDescription="Create a new document." ma:contentTypeScope="" ma:versionID="a1b58a6b5682982123dd14dc952d465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0722B-CA78-423C-A3E3-78F16BEFBEC9}">
  <ds:schemaRefs>
    <ds:schemaRef ds:uri="http://schemas.microsoft.com/sharepoint/v3/contenttype/forms"/>
  </ds:schemaRefs>
</ds:datastoreItem>
</file>

<file path=customXml/itemProps2.xml><?xml version="1.0" encoding="utf-8"?>
<ds:datastoreItem xmlns:ds="http://schemas.openxmlformats.org/officeDocument/2006/customXml" ds:itemID="{4B06A4DD-41A8-4170-8F63-F6995395B48B}">
  <ds:schemaRef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A8B649CB-D8E4-4FC8-A162-ACB192FF6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Firmwide Standard_2.11.16</Template>
  <TotalTime>0</TotalTime>
  <Words>3831</Words>
  <Application>Microsoft Office PowerPoint</Application>
  <PresentationFormat>全屏显示(4:3)</PresentationFormat>
  <Paragraphs>409</Paragraphs>
  <Slides>46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Arial</vt:lpstr>
      <vt:lpstr>Calibri</vt:lpstr>
      <vt:lpstr>Symbol</vt:lpstr>
      <vt:lpstr>Wingdings</vt:lpstr>
      <vt:lpstr>1_All-Purpose_RiskReporting</vt:lpstr>
      <vt:lpstr>PowerPoint 演示文稿</vt:lpstr>
      <vt:lpstr>Topics</vt:lpstr>
      <vt:lpstr>Homework from previous lecture</vt:lpstr>
      <vt:lpstr>15yr, 6.4% WAC, 1 month WALA, SMM 0%</vt:lpstr>
      <vt:lpstr>30yr, 6.8% WAC, 0 mths WALA, SMM 1%, Prepayments (rounded down)</vt:lpstr>
      <vt:lpstr>30yr, 7.7% WAC, 0 mths WALA, SMM 2%, Curtailments</vt:lpstr>
      <vt:lpstr>Mortgage Servicing</vt:lpstr>
      <vt:lpstr>Who performs Mortgage Servicing if the bank keeps the loans?</vt:lpstr>
      <vt:lpstr>Who performs Mortgage Servicing if the bank sells the loans?</vt:lpstr>
      <vt:lpstr>And if the bank sells the loans?</vt:lpstr>
      <vt:lpstr>P.S. The bank could also keep the loans as MBS</vt:lpstr>
      <vt:lpstr>Collateralized Mortgage Obligations (CMO’s)</vt:lpstr>
      <vt:lpstr>Collateralized Mortgage Obligations (CMO’s)</vt:lpstr>
      <vt:lpstr>Types of CMO’s</vt:lpstr>
      <vt:lpstr>Types of CMO’s</vt:lpstr>
      <vt:lpstr>IO / PO</vt:lpstr>
      <vt:lpstr>Floater and Inverse Floater</vt:lpstr>
      <vt:lpstr>Floater and Inverse Floater – why? what are the risks?</vt:lpstr>
      <vt:lpstr>Floater and Inverse IO (“Interest-Only”)</vt:lpstr>
      <vt:lpstr>Floater and Inverse IO (“Interest-Only”)</vt:lpstr>
      <vt:lpstr>Before looking at other CMO’s, let’s review PSA</vt:lpstr>
      <vt:lpstr>Sequentials</vt:lpstr>
      <vt:lpstr>Sequential: WAL for different PSAs</vt:lpstr>
      <vt:lpstr>Sequential: WAL for different PSAs</vt:lpstr>
      <vt:lpstr>FNR 2015-1</vt:lpstr>
      <vt:lpstr>FNR 2015-1 JC, JB</vt:lpstr>
      <vt:lpstr>Sequential: WAL as time passes</vt:lpstr>
      <vt:lpstr>PAC &amp; Companion</vt:lpstr>
      <vt:lpstr>PAC “Bands”</vt:lpstr>
      <vt:lpstr>FNR 2015-1 PB</vt:lpstr>
      <vt:lpstr>PAC: Effect of speeds on Principal Flows</vt:lpstr>
      <vt:lpstr>PAC: If lower band breaks – impact on Principal Flows</vt:lpstr>
      <vt:lpstr>PAC vs Sequential vs Collateral WAL</vt:lpstr>
      <vt:lpstr>Non-constant speeds: impact on PAC</vt:lpstr>
      <vt:lpstr>PAC yields</vt:lpstr>
      <vt:lpstr>More about WALs</vt:lpstr>
      <vt:lpstr>Sequential PAC</vt:lpstr>
      <vt:lpstr>Type II PAC</vt:lpstr>
      <vt:lpstr>Actual CMO Structures</vt:lpstr>
      <vt:lpstr>Homework</vt:lpstr>
      <vt:lpstr>Appendix</vt:lpstr>
      <vt:lpstr>TAC</vt:lpstr>
      <vt:lpstr>Z (Accrual)</vt:lpstr>
      <vt:lpstr>Z (Accrual)</vt:lpstr>
      <vt:lpstr>Jump Z</vt:lpstr>
      <vt:lpstr>VADM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2023-04-16T04:15:12Z</cp:lastPrinted>
  <dcterms:created xsi:type="dcterms:W3CDTF">2015-09-18T18:04:59Z</dcterms:created>
  <dcterms:modified xsi:type="dcterms:W3CDTF">2024-04-14T02:08:50Z</dcterms:modified>
  <cp:contentStatus>Revised February 10,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0x0101000EA47E69BE5DBB469FFBF1E2FC379215</vt:lpwstr>
  </property>
</Properties>
</file>